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1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5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AB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08C0B20-EADF-4054-BC4B-FD6245B835D3}" v="11" dt="2023-01-31T11:01:25.83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69" autoAdjust="0"/>
    <p:restoredTop sz="94660"/>
  </p:normalViewPr>
  <p:slideViewPr>
    <p:cSldViewPr snapToGrid="0" showGuides="1">
      <p:cViewPr varScale="1">
        <p:scale>
          <a:sx n="86" d="100"/>
          <a:sy n="86" d="100"/>
        </p:scale>
        <p:origin x="204" y="90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3E5-411E-846C-B6B9B1F494E3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3E5-411E-846C-B6B9B1F494E3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D3E5-411E-846C-B6B9B1F494E3}"/>
              </c:ext>
            </c:extLst>
          </c:dPt>
          <c:dPt>
            <c:idx val="3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D3E5-411E-846C-B6B9B1F494E3}"/>
              </c:ext>
            </c:extLst>
          </c:dPt>
          <c:dLbls>
            <c:delete val="1"/>
          </c:dLbls>
          <c:cat>
            <c:strRef>
              <c:f>Sheet1!$A$2:$A$5</c:f>
              <c:strCache>
                <c:ptCount val="4"/>
                <c:pt idx="0">
                  <c:v>Coffee 34%</c:v>
                </c:pt>
                <c:pt idx="1">
                  <c:v>Soy 28%</c:v>
                </c:pt>
                <c:pt idx="2">
                  <c:v>Sugar 21%</c:v>
                </c:pt>
                <c:pt idx="3">
                  <c:v>Other 17%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34</c:v>
                </c:pt>
                <c:pt idx="1">
                  <c:v>28</c:v>
                </c:pt>
                <c:pt idx="2">
                  <c:v>21</c:v>
                </c:pt>
                <c:pt idx="3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3E5-411E-846C-B6B9B1F494E3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50"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DengXian Light" panose="02010600030101010101" pitchFamily="2" charset="-122"/>
                <a:ea typeface="DengXian Light" panose="02010600030101010101" pitchFamily="2" charset="-122"/>
                <a:cs typeface="+mn-cs"/>
              </a:defRPr>
            </a:pPr>
            <a:r>
              <a:rPr lang="en-GB" dirty="0"/>
              <a:t>Invoiced Sales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DengXian Light" panose="02010600030101010101" pitchFamily="2" charset="-122"/>
              <a:ea typeface="DengXian Light" panose="02010600030101010101" pitchFamily="2" charset="-122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Tonnes KP Fértil®</c:v>
                </c:pt>
              </c:strCache>
            </c:strRef>
          </c:cat>
          <c:val>
            <c:numRef>
              <c:f>Sheet1!$B$2</c:f>
              <c:numCache>
                <c:formatCode>#,##0</c:formatCode>
                <c:ptCount val="1"/>
                <c:pt idx="0">
                  <c:v>24709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1E6-426C-8AC6-D030B6C4798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Tonnes KP Fértil®</c:v>
                </c:pt>
              </c:strCache>
            </c:strRef>
          </c:cat>
          <c:val>
            <c:numRef>
              <c:f>Sheet1!$C$2</c:f>
              <c:numCache>
                <c:formatCode>#,##0</c:formatCode>
                <c:ptCount val="1"/>
                <c:pt idx="0">
                  <c:v>32973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1E6-426C-8AC6-D030B6C4798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Tonnes KP Fértil®</c:v>
                </c:pt>
              </c:strCache>
            </c:strRef>
          </c:cat>
          <c:val>
            <c:numRef>
              <c:f>Sheet1!$D$2</c:f>
              <c:numCache>
                <c:formatCode>#,##0</c:formatCode>
                <c:ptCount val="1"/>
                <c:pt idx="0">
                  <c:v>84135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1E6-426C-8AC6-D030B6C47984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Tonnes KP Fértil®</c:v>
                </c:pt>
              </c:strCache>
            </c:strRef>
          </c:cat>
          <c:val>
            <c:numRef>
              <c:f>Sheet1!$E$2</c:f>
              <c:numCache>
                <c:formatCode>#,##0</c:formatCode>
                <c:ptCount val="1"/>
                <c:pt idx="0">
                  <c:v>150422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1E6-426C-8AC6-D030B6C47984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2023 Forecast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Tonnes KP Fértil®</c:v>
                </c:pt>
              </c:strCache>
            </c:strRef>
          </c:cat>
          <c:val>
            <c:numRef>
              <c:f>Sheet1!$F$2</c:f>
              <c:numCache>
                <c:formatCode>#,##0</c:formatCode>
                <c:ptCount val="1"/>
                <c:pt idx="0">
                  <c:v>200000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1E6-426C-8AC6-D030B6C479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25941960"/>
        <c:axId val="625948848"/>
      </c:barChart>
      <c:catAx>
        <c:axId val="6259419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DengXian Light" panose="02010600030101010101" pitchFamily="2" charset="-122"/>
                <a:ea typeface="DengXian Light" panose="02010600030101010101" pitchFamily="2" charset="-122"/>
                <a:cs typeface="+mn-cs"/>
              </a:defRPr>
            </a:pPr>
            <a:endParaRPr lang="en-US"/>
          </a:p>
        </c:txPr>
        <c:crossAx val="625948848"/>
        <c:crosses val="autoZero"/>
        <c:auto val="1"/>
        <c:lblAlgn val="ctr"/>
        <c:lblOffset val="100"/>
        <c:noMultiLvlLbl val="0"/>
      </c:catAx>
      <c:valAx>
        <c:axId val="6259488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DengXian Light" panose="02010600030101010101" pitchFamily="2" charset="-122"/>
                <a:ea typeface="DengXian Light" panose="02010600030101010101" pitchFamily="2" charset="-122"/>
                <a:cs typeface="+mn-cs"/>
              </a:defRPr>
            </a:pPr>
            <a:endParaRPr lang="en-US"/>
          </a:p>
        </c:txPr>
        <c:crossAx val="6259419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DengXian Light" panose="02010600030101010101" pitchFamily="2" charset="-122"/>
              <a:ea typeface="DengXian Light" panose="02010600030101010101" pitchFamily="2" charset="-122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00">
          <a:latin typeface="DengXian Light" panose="02010600030101010101" pitchFamily="2" charset="-122"/>
          <a:ea typeface="DengXian Light" panose="02010600030101010101" pitchFamily="2" charset="-122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39E4B5-C1DE-4EC8-B659-96B6736ED769}" type="datetimeFigureOut">
              <a:rPr lang="en-GB" smtClean="0"/>
              <a:t>31/01/2023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17D3C8-E13E-40BD-A6C9-43E24F0A6E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25867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razilian Coffee Farms Focus on Super-Premium Beans, Big Harvest - Bloomberg">
            <a:extLst>
              <a:ext uri="{FF2B5EF4-FFF2-40B4-BE49-F238E27FC236}">
                <a16:creationId xmlns:a16="http://schemas.microsoft.com/office/drawing/2014/main" id="{9D9F09E6-6002-073E-19F5-733803EC6CC0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>
            <a:off x="-381001" y="381001"/>
            <a:ext cx="6858001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855484A1-FA25-6348-5478-1A5D4FD1F8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49946" y="3811550"/>
            <a:ext cx="3892627" cy="507254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FF00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0DBB041E-ACB9-01DD-37ED-94F96ED0AE2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3719" y="2272296"/>
            <a:ext cx="2997273" cy="116400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C7B49B6-620B-0089-0978-5D599C1C561A}"/>
              </a:ext>
            </a:extLst>
          </p:cNvPr>
          <p:cNvSpPr/>
          <p:nvPr userDrawn="1"/>
        </p:nvSpPr>
        <p:spPr>
          <a:xfrm>
            <a:off x="0" y="0"/>
            <a:ext cx="6096001" cy="6858000"/>
          </a:xfrm>
          <a:prstGeom prst="rect">
            <a:avLst/>
          </a:prstGeom>
          <a:solidFill>
            <a:schemeClr val="tx1">
              <a:lumMod val="50000"/>
              <a:lumOff val="50000"/>
              <a:alpha val="2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443314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FC4B754-9433-40B6-C293-590C15189B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C31AC59-E517-F0EE-2708-49D710DA41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Corporate Presentation  Q1 2023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566770-9116-5409-2712-06CA7228F9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9179F-388A-4AE4-9213-F25A8E48C3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5344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6F25A8-1939-BFC9-C0A4-D1F9BEED3F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B61276-A443-EC5F-90FE-27AD5A136E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9E30B2-2DD8-F594-5CA4-150CC02133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0F4E90-644B-12B3-9946-4B8FA471B6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0ACA85-ACC3-FD9D-E46C-BFEC0589F9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Corporate Presentation  Q1 2023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FA6603-E33D-2CFF-EF78-0A4775CB69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9179F-388A-4AE4-9213-F25A8E48C3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38689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1D3130-972F-B441-3981-EBA60901AF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5BF09F9-B6CC-0803-28A9-84DF58F474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2A9D93-445A-968A-AD24-8DBCF386B1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449FAE-F8FA-07CB-BD69-7636614CC8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0E14B7-9A95-1F6A-50C9-BAE3885C6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Corporate Presentation  Q1 2023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FC5041-40E0-816C-145F-7CCF720988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9179F-388A-4AE4-9213-F25A8E48C3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97775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C4374D-E151-E851-F9C0-E117D05047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898A90-FCEF-9189-D1BC-2289CEF9DD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8C0812-A6B2-4A97-F5F8-E649EA3092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94C1F0-31E5-2865-2147-38624A18F7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Corporate Presentation  Q1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094A18-1F45-172A-1F16-9C347FC514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9179F-388A-4AE4-9213-F25A8E48C3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90028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40D262F-0298-BAAD-1E69-3CE7A76CA73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20DDCCE-F3FF-47EE-3455-1C56F12289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E5C277-261B-8E95-5766-20630D05A4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D3D210-AE44-BF64-BF3D-6E33BAA39C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Corporate Presentation  Q1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2E2AF8-60A3-3249-9B12-2CC0F92A28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9179F-388A-4AE4-9213-F25A8E48C3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04143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39FB3A-3432-17D7-19B4-281DBB4612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8915" y="365125"/>
            <a:ext cx="11502189" cy="72974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A49020-03CF-B4AE-A31E-1CF10B715D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8915" y="1395662"/>
            <a:ext cx="11502189" cy="492041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EBB22A-6EFF-C167-10E6-E6C9DD49C0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23222" y="6447758"/>
            <a:ext cx="4114800" cy="365125"/>
          </a:xfrm>
        </p:spPr>
        <p:txBody>
          <a:bodyPr/>
          <a:lstStyle>
            <a:lvl1pPr algn="r">
              <a:defRPr sz="1100"/>
            </a:lvl1pPr>
          </a:lstStyle>
          <a:p>
            <a:r>
              <a:rPr lang="en-GB"/>
              <a:t>Corporate Presentation  Q1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A1260B-996B-38CB-FEF1-177C768A4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38022" y="6455612"/>
            <a:ext cx="405063" cy="365125"/>
          </a:xfrm>
        </p:spPr>
        <p:txBody>
          <a:bodyPr/>
          <a:lstStyle>
            <a:lvl1pPr>
              <a:defRPr sz="1100"/>
            </a:lvl1pPr>
          </a:lstStyle>
          <a:p>
            <a:fld id="{B349179F-388A-4AE4-9213-F25A8E48C31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CF40214-4A25-C9D5-07A6-71416A7C5EF4}"/>
              </a:ext>
            </a:extLst>
          </p:cNvPr>
          <p:cNvSpPr/>
          <p:nvPr userDrawn="1"/>
        </p:nvSpPr>
        <p:spPr>
          <a:xfrm>
            <a:off x="485274" y="364386"/>
            <a:ext cx="969515" cy="45719"/>
          </a:xfrm>
          <a:prstGeom prst="rect">
            <a:avLst/>
          </a:prstGeom>
          <a:solidFill>
            <a:srgbClr val="1DAB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latin typeface="Montserrat Light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96163900-2118-1A4C-02E4-E3B45E8C357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8915" y="6492875"/>
            <a:ext cx="824007" cy="320008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BACBB8F-F3A2-71AE-7768-72EAF9107D05}"/>
              </a:ext>
            </a:extLst>
          </p:cNvPr>
          <p:cNvCxnSpPr/>
          <p:nvPr userDrawn="1"/>
        </p:nvCxnSpPr>
        <p:spPr>
          <a:xfrm>
            <a:off x="348915" y="6404478"/>
            <a:ext cx="11502189" cy="0"/>
          </a:xfrm>
          <a:prstGeom prst="line">
            <a:avLst/>
          </a:prstGeom>
          <a:ln w="19050">
            <a:solidFill>
              <a:srgbClr val="1DAB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7157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F59D3DE-4AD9-0B42-8ADD-9B6DA65ACAD5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39FB3A-3432-17D7-19B4-281DBB4612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8915" y="365125"/>
            <a:ext cx="5553121" cy="72974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A49020-03CF-B4AE-A31E-1CF10B715D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8915" y="1395662"/>
            <a:ext cx="5553121" cy="492041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EBB22A-6EFF-C167-10E6-E6C9DD49C0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23222" y="6447758"/>
            <a:ext cx="4114800" cy="365125"/>
          </a:xfrm>
        </p:spPr>
        <p:txBody>
          <a:bodyPr/>
          <a:lstStyle>
            <a:lvl1pPr algn="r">
              <a:defRPr sz="1100"/>
            </a:lvl1pPr>
          </a:lstStyle>
          <a:p>
            <a:r>
              <a:rPr lang="en-GB"/>
              <a:t>Corporate Presentation  Q1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A1260B-996B-38CB-FEF1-177C768A4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38022" y="6455612"/>
            <a:ext cx="405063" cy="365125"/>
          </a:xfrm>
        </p:spPr>
        <p:txBody>
          <a:bodyPr/>
          <a:lstStyle>
            <a:lvl1pPr>
              <a:defRPr sz="1100"/>
            </a:lvl1pPr>
          </a:lstStyle>
          <a:p>
            <a:fld id="{B349179F-388A-4AE4-9213-F25A8E48C31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CF40214-4A25-C9D5-07A6-71416A7C5EF4}"/>
              </a:ext>
            </a:extLst>
          </p:cNvPr>
          <p:cNvSpPr/>
          <p:nvPr userDrawn="1"/>
        </p:nvSpPr>
        <p:spPr>
          <a:xfrm>
            <a:off x="485274" y="364386"/>
            <a:ext cx="969515" cy="45719"/>
          </a:xfrm>
          <a:prstGeom prst="rect">
            <a:avLst/>
          </a:prstGeom>
          <a:solidFill>
            <a:srgbClr val="1DAB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latin typeface="Montserrat Light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96163900-2118-1A4C-02E4-E3B45E8C357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8915" y="6492875"/>
            <a:ext cx="824007" cy="320008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BACBB8F-F3A2-71AE-7768-72EAF9107D05}"/>
              </a:ext>
            </a:extLst>
          </p:cNvPr>
          <p:cNvCxnSpPr/>
          <p:nvPr userDrawn="1"/>
        </p:nvCxnSpPr>
        <p:spPr>
          <a:xfrm>
            <a:off x="348915" y="6404478"/>
            <a:ext cx="11502189" cy="0"/>
          </a:xfrm>
          <a:prstGeom prst="line">
            <a:avLst/>
          </a:prstGeom>
          <a:ln w="19050">
            <a:solidFill>
              <a:srgbClr val="1DAB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36394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39FB3A-3432-17D7-19B4-281DBB4612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8915" y="365125"/>
            <a:ext cx="11502189" cy="72974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A49020-03CF-B4AE-A31E-1CF10B715D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8915" y="1395662"/>
            <a:ext cx="11502189" cy="492041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EBB22A-6EFF-C167-10E6-E6C9DD49C0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23222" y="6447758"/>
            <a:ext cx="4114800" cy="365125"/>
          </a:xfrm>
        </p:spPr>
        <p:txBody>
          <a:bodyPr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Corporate Presentation  Q1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A1260B-996B-38CB-FEF1-177C768A4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38022" y="6455612"/>
            <a:ext cx="405063" cy="365125"/>
          </a:xfrm>
        </p:spPr>
        <p:txBody>
          <a:bodyPr/>
          <a:lstStyle>
            <a:lvl1pPr>
              <a:defRPr sz="1100">
                <a:solidFill>
                  <a:schemeClr val="bg1"/>
                </a:solidFill>
              </a:defRPr>
            </a:lvl1pPr>
          </a:lstStyle>
          <a:p>
            <a:fld id="{B349179F-388A-4AE4-9213-F25A8E48C31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CF40214-4A25-C9D5-07A6-71416A7C5EF4}"/>
              </a:ext>
            </a:extLst>
          </p:cNvPr>
          <p:cNvSpPr/>
          <p:nvPr userDrawn="1"/>
        </p:nvSpPr>
        <p:spPr>
          <a:xfrm>
            <a:off x="485274" y="364386"/>
            <a:ext cx="969515" cy="45719"/>
          </a:xfrm>
          <a:prstGeom prst="rect">
            <a:avLst/>
          </a:prstGeom>
          <a:solidFill>
            <a:srgbClr val="1DAB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latin typeface="Montserrat Light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96163900-2118-1A4C-02E4-E3B45E8C357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8915" y="6492875"/>
            <a:ext cx="824007" cy="320008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BACBB8F-F3A2-71AE-7768-72EAF9107D05}"/>
              </a:ext>
            </a:extLst>
          </p:cNvPr>
          <p:cNvCxnSpPr/>
          <p:nvPr userDrawn="1"/>
        </p:nvCxnSpPr>
        <p:spPr>
          <a:xfrm>
            <a:off x="348915" y="6404478"/>
            <a:ext cx="11502189" cy="0"/>
          </a:xfrm>
          <a:prstGeom prst="line">
            <a:avLst/>
          </a:prstGeom>
          <a:ln w="19050">
            <a:solidFill>
              <a:srgbClr val="1DAB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09652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39FB3A-3432-17D7-19B4-281DBB4612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905" y="3352301"/>
            <a:ext cx="11502189" cy="729749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A49020-03CF-B4AE-A31E-1CF10B715D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8915" y="4700337"/>
            <a:ext cx="11502189" cy="1615742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CF40214-4A25-C9D5-07A6-71416A7C5EF4}"/>
              </a:ext>
            </a:extLst>
          </p:cNvPr>
          <p:cNvSpPr/>
          <p:nvPr userDrawn="1"/>
        </p:nvSpPr>
        <p:spPr>
          <a:xfrm>
            <a:off x="431404" y="3352301"/>
            <a:ext cx="969515" cy="45719"/>
          </a:xfrm>
          <a:prstGeom prst="rect">
            <a:avLst/>
          </a:prstGeom>
          <a:solidFill>
            <a:srgbClr val="1DAB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latin typeface="Montserrat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31097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9F3FE7-0922-1A66-BE90-0355E1222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79675C-1FE5-47C4-F5A2-CBEE40A7E7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B27D29-A245-D354-4822-67A67E7A00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F11A1D-D59D-F09D-A85F-B7F4982268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Corporate Presentation  Q1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BD652B-3C82-2152-DC42-540CBD339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9179F-388A-4AE4-9213-F25A8E48C3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89317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D71AE0-8071-733C-5B80-E890F0844A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699273-1306-7AD7-89F9-B28B93D56F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9C33FB-A797-98DE-B4C7-C17F2DEF41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B4A18B-2C20-6AEF-DF36-DC90FF8410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61C2F9-0BCD-8031-D392-C429F2E6DF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Corporate Presentation  Q1 2023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391C1F-67C2-168E-68E3-FDEBD53390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9179F-388A-4AE4-9213-F25A8E48C3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3087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AC3A3E-7FB3-F209-C364-222FE5D9B7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50078E-BA96-5A05-C132-12BF9B7927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F618A6-6ED0-69C2-A0ED-47123BC28F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AFBA9E7-A315-C59B-9FD3-9AE27B91A8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C99592A-BC4F-D780-D7D7-37774F508E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60F00D-E122-22EE-5C7F-88EFA8EE11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B1918C0-A46D-3F26-5A24-A291BC11CF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Corporate Presentation  Q1 2023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506AE97-22B9-FE2B-45D0-91642D8530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9179F-388A-4AE4-9213-F25A8E48C3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69692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17B6F1-AD71-F76D-D40A-779C6A252F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292B7D9-3181-D73F-D19D-E25792FA64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95FE349-FC6A-F03C-0E4D-F3F4BF0C78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Corporate Presentation  Q1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716FE0-498D-46F0-F79B-395992123A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9179F-388A-4AE4-9213-F25A8E48C3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98142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188454-4CC8-6E2F-F777-11A8FA88B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E8A411-7B86-E265-75BC-E490042296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6CCB89-09C8-33B9-F991-49FE7BE06E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DengXian Light" panose="02010600030101010101" pitchFamily="2" charset="-122"/>
                <a:ea typeface="DengXian Light" panose="02010600030101010101" pitchFamily="2" charset="-122"/>
                <a:cs typeface="Cordia New" panose="020B0502040204020203" pitchFamily="34" charset="-34"/>
              </a:defRPr>
            </a:lvl1pPr>
          </a:lstStyle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269D42-332C-D4D4-F6FF-7091983452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DengXian Light" panose="02010600030101010101" pitchFamily="2" charset="-122"/>
                <a:ea typeface="DengXian Light" panose="02010600030101010101" pitchFamily="2" charset="-122"/>
                <a:cs typeface="Cordia New" panose="020B0502040204020203" pitchFamily="34" charset="-34"/>
              </a:defRPr>
            </a:lvl1pPr>
          </a:lstStyle>
          <a:p>
            <a:r>
              <a:rPr lang="en-GB"/>
              <a:t>Corporate Presentation  Q1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94AE4D-3852-41C2-FFEC-E164509174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DengXian Light" panose="02010600030101010101" pitchFamily="2" charset="-122"/>
                <a:ea typeface="DengXian Light" panose="02010600030101010101" pitchFamily="2" charset="-122"/>
                <a:cs typeface="Cordia New" panose="020B0502040204020203" pitchFamily="34" charset="-34"/>
              </a:defRPr>
            </a:lvl1pPr>
          </a:lstStyle>
          <a:p>
            <a:fld id="{B349179F-388A-4AE4-9213-F25A8E48C31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6388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2" r:id="rId3"/>
    <p:sldLayoutId id="2147483660" r:id="rId4"/>
    <p:sldLayoutId id="2147483663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DengXian Light" panose="02010600030101010101" pitchFamily="2" charset="-122"/>
          <a:ea typeface="DengXian Light" panose="02010600030101010101" pitchFamily="2" charset="-122"/>
          <a:cs typeface="Cordia New" panose="020B0502040204020203" pitchFamily="34" charset="-34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DengXian Light" panose="02010600030101010101" pitchFamily="2" charset="-122"/>
          <a:ea typeface="DengXian Light" panose="02010600030101010101" pitchFamily="2" charset="-122"/>
          <a:cs typeface="Cordia New" panose="020B0502040204020203" pitchFamily="34" charset="-34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DengXian Light" panose="02010600030101010101" pitchFamily="2" charset="-122"/>
          <a:ea typeface="DengXian Light" panose="02010600030101010101" pitchFamily="2" charset="-122"/>
          <a:cs typeface="Cordia New" panose="020B0502040204020203" pitchFamily="34" charset="-34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DengXian Light" panose="02010600030101010101" pitchFamily="2" charset="-122"/>
          <a:ea typeface="DengXian Light" panose="02010600030101010101" pitchFamily="2" charset="-122"/>
          <a:cs typeface="Cordia New" panose="020B0502040204020203" pitchFamily="34" charset="-34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DengXian Light" panose="02010600030101010101" pitchFamily="2" charset="-122"/>
          <a:ea typeface="DengXian Light" panose="02010600030101010101" pitchFamily="2" charset="-122"/>
          <a:cs typeface="Cordia New" panose="020B0502040204020203" pitchFamily="34" charset="-34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DengXian Light" panose="02010600030101010101" pitchFamily="2" charset="-122"/>
          <a:ea typeface="DengXian Light" panose="02010600030101010101" pitchFamily="2" charset="-122"/>
          <a:cs typeface="Cordia New" panose="020B0502040204020203" pitchFamily="34" charset="-34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image" Target="../media/image8.jpeg"/><Relationship Id="rId7" Type="http://schemas.microsoft.com/office/2007/relationships/hdphoto" Target="../media/hdphoto2.wdp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svg"/><Relationship Id="rId3" Type="http://schemas.openxmlformats.org/officeDocument/2006/relationships/image" Target="../media/image16.svg"/><Relationship Id="rId7" Type="http://schemas.openxmlformats.org/officeDocument/2006/relationships/image" Target="../media/image20.svg"/><Relationship Id="rId12" Type="http://schemas.openxmlformats.org/officeDocument/2006/relationships/image" Target="../media/image2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4.svg"/><Relationship Id="rId5" Type="http://schemas.openxmlformats.org/officeDocument/2006/relationships/image" Target="../media/image18.sv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198C8F57-9D42-D214-F462-F275E346C2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49946" y="3811550"/>
            <a:ext cx="3892627" cy="900150"/>
          </a:xfrm>
        </p:spPr>
        <p:txBody>
          <a:bodyPr>
            <a:normAutofit/>
          </a:bodyPr>
          <a:lstStyle/>
          <a:p>
            <a:r>
              <a:rPr lang="en-GB" dirty="0"/>
              <a:t>Corporate Presentation</a:t>
            </a:r>
          </a:p>
          <a:p>
            <a:r>
              <a:rPr lang="en-GB" dirty="0"/>
              <a:t>Q1 2023</a:t>
            </a:r>
          </a:p>
        </p:txBody>
      </p:sp>
    </p:spTree>
    <p:extLst>
      <p:ext uri="{BB962C8B-B14F-4D97-AF65-F5344CB8AC3E}">
        <p14:creationId xmlns:p14="http://schemas.microsoft.com/office/powerpoint/2010/main" val="26841427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1A65EB3-7CFA-FC8E-A209-2354860106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OVERVIEW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C45D90F-2C14-27C7-21DF-BD4DA8845C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8915" y="1395662"/>
            <a:ext cx="5553121" cy="4920417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dirty="0">
                <a:effectLst/>
                <a:cs typeface="Times New Roman" panose="02020603050405020304" pitchFamily="18" charset="0"/>
              </a:rPr>
              <a:t>Focused on growth &amp; profitability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sz="1400" dirty="0">
                <a:effectLst/>
                <a:cs typeface="Times New Roman" panose="02020603050405020304" pitchFamily="18" charset="0"/>
              </a:rPr>
              <a:t>Targeting invoiced sales of 200kt for 2023 up from 150kt in 2022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sz="1400" dirty="0">
                <a:effectLst/>
                <a:cs typeface="Times New Roman" panose="02020603050405020304" pitchFamily="18" charset="0"/>
              </a:rPr>
              <a:t>Completed storage expansion project to support higher sales volumes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sz="1400" dirty="0">
                <a:effectLst/>
                <a:cs typeface="Times New Roman" panose="02020603050405020304" pitchFamily="18" charset="0"/>
              </a:rPr>
              <a:t>Cashflow positive at an overall level forecast to continue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GB" sz="1400" dirty="0">
              <a:effectLst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dirty="0">
                <a:effectLst/>
                <a:cs typeface="Times New Roman" panose="02020603050405020304" pitchFamily="18" charset="0"/>
              </a:rPr>
              <a:t>Robust fertiliser market driven by a confluence of factors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sz="1400" dirty="0">
                <a:effectLst/>
                <a:cs typeface="Times New Roman" panose="02020603050405020304" pitchFamily="18" charset="0"/>
              </a:rPr>
              <a:t>Surging input costs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sz="1400" dirty="0">
                <a:effectLst/>
                <a:cs typeface="Times New Roman" panose="02020603050405020304" pitchFamily="18" charset="0"/>
              </a:rPr>
              <a:t>Supply disruptions caused by sanctions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sz="1400" dirty="0">
                <a:effectLst/>
                <a:cs typeface="Times New Roman" panose="02020603050405020304" pitchFamily="18" charset="0"/>
              </a:rPr>
              <a:t>Increasing demand to support growing world population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GB" dirty="0">
              <a:effectLst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dirty="0">
                <a:effectLst/>
                <a:cs typeface="Times New Roman" panose="02020603050405020304" pitchFamily="18" charset="0"/>
              </a:rPr>
              <a:t>Building profile of KP Fértil®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sz="1400" dirty="0">
                <a:effectLst/>
                <a:cs typeface="Times New Roman" panose="02020603050405020304" pitchFamily="18" charset="0"/>
              </a:rPr>
              <a:t>Gaining traction in multi-</a:t>
            </a:r>
            <a:r>
              <a:rPr lang="en-GB" sz="1400" dirty="0" err="1">
                <a:effectLst/>
                <a:cs typeface="Times New Roman" panose="02020603050405020304" pitchFamily="18" charset="0"/>
              </a:rPr>
              <a:t>mtpa</a:t>
            </a:r>
            <a:r>
              <a:rPr lang="en-GB" sz="1400" dirty="0">
                <a:effectLst/>
                <a:cs typeface="Times New Roman" panose="02020603050405020304" pitchFamily="18" charset="0"/>
              </a:rPr>
              <a:t> market on the doorstep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sz="1400" dirty="0">
                <a:effectLst/>
                <a:cs typeface="Times New Roman" panose="02020603050405020304" pitchFamily="18" charset="0"/>
              </a:rPr>
              <a:t>Expanding geographic reach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sz="1400" dirty="0">
                <a:effectLst/>
                <a:cs typeface="Times New Roman" panose="02020603050405020304" pitchFamily="18" charset="0"/>
              </a:rPr>
              <a:t>Multi buying options enabling wide variety of customers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GB" dirty="0">
              <a:effectLst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dirty="0">
                <a:effectLst/>
                <a:cs typeface="Times New Roman" panose="02020603050405020304" pitchFamily="18" charset="0"/>
              </a:rPr>
              <a:t>Exemplary ESG credentials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sz="1400" dirty="0">
                <a:effectLst/>
                <a:cs typeface="Times New Roman" panose="02020603050405020304" pitchFamily="18" charset="0"/>
              </a:rPr>
              <a:t>Organic product with minimum environmental impact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sz="1400" dirty="0">
                <a:effectLst/>
                <a:cs typeface="Times New Roman" panose="02020603050405020304" pitchFamily="18" charset="0"/>
              </a:rPr>
              <a:t>Focus on becoming carbon free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sz="1400" dirty="0">
                <a:effectLst/>
                <a:cs typeface="Times New Roman" panose="02020603050405020304" pitchFamily="18" charset="0"/>
              </a:rPr>
              <a:t>Helping customers achieve their own sustainability targets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GB" sz="140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A39204-8AE0-62D7-9904-89049811D6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Corporate Presentation  Q1 2023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132D28-DD8C-C2DC-A2AF-3C4061064B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9179F-388A-4AE4-9213-F25A8E48C31F}" type="slidenum">
              <a:rPr lang="en-GB" smtClean="0"/>
              <a:pPr/>
              <a:t>2</a:t>
            </a:fld>
            <a:endParaRPr lang="en-GB"/>
          </a:p>
        </p:txBody>
      </p:sp>
      <p:pic>
        <p:nvPicPr>
          <p:cNvPr id="8" name="_1017871.JPG" descr="_1017871.JPG">
            <a:extLst>
              <a:ext uri="{FF2B5EF4-FFF2-40B4-BE49-F238E27FC236}">
                <a16:creationId xmlns:a16="http://schemas.microsoft.com/office/drawing/2014/main" id="{93F5EEE8-E748-416A-981D-F9D60FC0B27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6622615" y="1395662"/>
            <a:ext cx="5017938" cy="4552895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077881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0545152-02AC-D1F1-7B4D-78A6E242C2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OPPORTUNITY</a:t>
            </a:r>
          </a:p>
        </p:txBody>
      </p:sp>
      <p:graphicFrame>
        <p:nvGraphicFramePr>
          <p:cNvPr id="6" name="Table 7">
            <a:extLst>
              <a:ext uri="{FF2B5EF4-FFF2-40B4-BE49-F238E27FC236}">
                <a16:creationId xmlns:a16="http://schemas.microsoft.com/office/drawing/2014/main" id="{A208D633-7A5F-C048-74D7-E43CADBE71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8580105"/>
              </p:ext>
            </p:extLst>
          </p:nvPr>
        </p:nvGraphicFramePr>
        <p:xfrm>
          <a:off x="348915" y="1739590"/>
          <a:ext cx="6190432" cy="43199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7608">
                  <a:extLst>
                    <a:ext uri="{9D8B030D-6E8A-4147-A177-3AD203B41FA5}">
                      <a16:colId xmlns:a16="http://schemas.microsoft.com/office/drawing/2014/main" val="1007612200"/>
                    </a:ext>
                  </a:extLst>
                </a:gridCol>
                <a:gridCol w="1547608">
                  <a:extLst>
                    <a:ext uri="{9D8B030D-6E8A-4147-A177-3AD203B41FA5}">
                      <a16:colId xmlns:a16="http://schemas.microsoft.com/office/drawing/2014/main" val="304109440"/>
                    </a:ext>
                  </a:extLst>
                </a:gridCol>
                <a:gridCol w="1547608">
                  <a:extLst>
                    <a:ext uri="{9D8B030D-6E8A-4147-A177-3AD203B41FA5}">
                      <a16:colId xmlns:a16="http://schemas.microsoft.com/office/drawing/2014/main" val="2059433859"/>
                    </a:ext>
                  </a:extLst>
                </a:gridCol>
                <a:gridCol w="1547608">
                  <a:extLst>
                    <a:ext uri="{9D8B030D-6E8A-4147-A177-3AD203B41FA5}">
                      <a16:colId xmlns:a16="http://schemas.microsoft.com/office/drawing/2014/main" val="3776160742"/>
                    </a:ext>
                  </a:extLst>
                </a:gridCol>
              </a:tblGrid>
              <a:tr h="196654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GB" sz="2000" b="1" dirty="0">
                          <a:solidFill>
                            <a:srgbClr val="1DAB4B"/>
                          </a:solidFill>
                          <a:latin typeface="DengXian Light" panose="02010600030101010101" pitchFamily="2" charset="-122"/>
                          <a:ea typeface="DengXian Light" panose="02010600030101010101" pitchFamily="2" charset="-122"/>
                        </a:rPr>
                        <a:t>c.85%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GB" sz="1200" b="0" dirty="0">
                          <a:solidFill>
                            <a:srgbClr val="373737"/>
                          </a:solidFill>
                          <a:latin typeface="DengXian Light" panose="02010600030101010101" pitchFamily="2" charset="-122"/>
                          <a:ea typeface="DengXian Light" panose="02010600030101010101" pitchFamily="2" charset="-122"/>
                        </a:rPr>
                        <a:t>of Brazil’s fertiliser is imported making it vulnerable to market oscillations </a:t>
                      </a:r>
                      <a:r>
                        <a:rPr lang="en-GB" sz="1050" b="0" dirty="0">
                          <a:solidFill>
                            <a:srgbClr val="373737"/>
                          </a:solidFill>
                          <a:latin typeface="DengXian Light" panose="02010600030101010101" pitchFamily="2" charset="-122"/>
                          <a:ea typeface="DengXian Light" panose="02010600030101010101" pitchFamily="2" charset="-122"/>
                        </a:rPr>
                        <a:t>(Anda)</a:t>
                      </a:r>
                      <a:endParaRPr lang="en-GB" sz="1200" b="0" dirty="0">
                        <a:solidFill>
                          <a:srgbClr val="373737"/>
                        </a:solidFill>
                        <a:latin typeface="DengXian Light" panose="02010600030101010101" pitchFamily="2" charset="-122"/>
                        <a:ea typeface="DengXian Light" panose="02010600030101010101" pitchFamily="2" charset="-122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rgbClr val="1DAB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1DAB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GB" sz="1200" b="0" dirty="0">
                          <a:solidFill>
                            <a:srgbClr val="373737"/>
                          </a:solidFill>
                          <a:latin typeface="DengXian Light" panose="02010600030101010101" pitchFamily="2" charset="-122"/>
                          <a:ea typeface="DengXian Light" panose="02010600030101010101" pitchFamily="2" charset="-122"/>
                        </a:rPr>
                        <a:t>The Brazilian Ministry of Agriculture aims to reduce fertiliser imports to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GB" sz="2000" b="1" dirty="0">
                          <a:solidFill>
                            <a:srgbClr val="1DAB4B"/>
                          </a:solidFill>
                          <a:latin typeface="DengXian Light" panose="02010600030101010101" pitchFamily="2" charset="-122"/>
                          <a:ea typeface="DengXian Light" panose="02010600030101010101" pitchFamily="2" charset="-122"/>
                        </a:rPr>
                        <a:t>c.45%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GB" sz="1200" b="0" dirty="0">
                          <a:solidFill>
                            <a:srgbClr val="373737"/>
                          </a:solidFill>
                          <a:latin typeface="DengXian Light" panose="02010600030101010101" pitchFamily="2" charset="-122"/>
                          <a:ea typeface="DengXian Light" panose="02010600030101010101" pitchFamily="2" charset="-122"/>
                        </a:rPr>
                        <a:t>by 2050</a:t>
                      </a:r>
                    </a:p>
                  </a:txBody>
                  <a:tcPr>
                    <a:lnL w="12700" cap="flat" cmpd="sng" algn="ctr">
                      <a:solidFill>
                        <a:srgbClr val="1DAB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AB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1DAB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GB" sz="1200" b="0" dirty="0">
                          <a:solidFill>
                            <a:srgbClr val="373737"/>
                          </a:solidFill>
                          <a:latin typeface="DengXian Light" panose="02010600030101010101" pitchFamily="2" charset="-122"/>
                          <a:ea typeface="DengXian Light" panose="02010600030101010101" pitchFamily="2" charset="-122"/>
                        </a:rPr>
                        <a:t>Brazil imported 16.6Mt of fertilizers Jan-May 2022, </a:t>
                      </a:r>
                      <a:r>
                        <a:rPr lang="en-GB" sz="2000" b="1" dirty="0">
                          <a:solidFill>
                            <a:srgbClr val="1DAB4B"/>
                          </a:solidFill>
                          <a:latin typeface="DengXian Light" panose="02010600030101010101" pitchFamily="2" charset="-122"/>
                          <a:ea typeface="DengXian Light" panose="02010600030101010101" pitchFamily="2" charset="-122"/>
                        </a:rPr>
                        <a:t>16.5%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DengXian Light" panose="02010600030101010101" pitchFamily="2" charset="-122"/>
                          <a:ea typeface="DengXian Light" panose="02010600030101010101" pitchFamily="2" charset="-122"/>
                        </a:rPr>
                        <a:t>more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GB" sz="1200" b="0" dirty="0">
                          <a:solidFill>
                            <a:srgbClr val="373737"/>
                          </a:solidFill>
                          <a:latin typeface="DengXian Light" panose="02010600030101010101" pitchFamily="2" charset="-122"/>
                          <a:ea typeface="DengXian Light" panose="02010600030101010101" pitchFamily="2" charset="-122"/>
                        </a:rPr>
                        <a:t>compared to the same period in 2021 </a:t>
                      </a:r>
                      <a:r>
                        <a:rPr lang="en-GB" sz="1050" b="0" dirty="0">
                          <a:solidFill>
                            <a:srgbClr val="373737"/>
                          </a:solidFill>
                          <a:latin typeface="DengXian Light" panose="02010600030101010101" pitchFamily="2" charset="-122"/>
                          <a:ea typeface="DengXian Light" panose="02010600030101010101" pitchFamily="2" charset="-122"/>
                        </a:rPr>
                        <a:t>(</a:t>
                      </a:r>
                      <a:r>
                        <a:rPr lang="en-GB" sz="1050" b="0" dirty="0" err="1">
                          <a:solidFill>
                            <a:srgbClr val="373737"/>
                          </a:solidFill>
                          <a:latin typeface="DengXian Light" panose="02010600030101010101" pitchFamily="2" charset="-122"/>
                          <a:ea typeface="DengXian Light" panose="02010600030101010101" pitchFamily="2" charset="-122"/>
                        </a:rPr>
                        <a:t>Cargonave</a:t>
                      </a:r>
                      <a:r>
                        <a:rPr lang="en-GB" sz="1050" b="0" dirty="0">
                          <a:solidFill>
                            <a:srgbClr val="373737"/>
                          </a:solidFill>
                          <a:latin typeface="DengXian Light" panose="02010600030101010101" pitchFamily="2" charset="-122"/>
                          <a:ea typeface="DengXian Light" panose="02010600030101010101" pitchFamily="2" charset="-122"/>
                        </a:rPr>
                        <a:t>)</a:t>
                      </a:r>
                      <a:endParaRPr lang="en-GB" sz="1200" b="0" dirty="0">
                        <a:solidFill>
                          <a:srgbClr val="373737"/>
                        </a:solidFill>
                        <a:latin typeface="DengXian Light" panose="02010600030101010101" pitchFamily="2" charset="-122"/>
                        <a:ea typeface="DengXian Light" panose="02010600030101010101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rgbClr val="1DAB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AB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1DAB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GB" sz="2000" b="1" dirty="0">
                          <a:solidFill>
                            <a:srgbClr val="1DAB4B"/>
                          </a:solidFill>
                          <a:latin typeface="DengXian Light" panose="02010600030101010101" pitchFamily="2" charset="-122"/>
                          <a:ea typeface="DengXian Light" panose="02010600030101010101" pitchFamily="2" charset="-122"/>
                        </a:rPr>
                        <a:t>+70%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GB" sz="1200" b="0" dirty="0">
                          <a:solidFill>
                            <a:srgbClr val="373737"/>
                          </a:solidFill>
                          <a:latin typeface="DengXian Light" panose="02010600030101010101" pitchFamily="2" charset="-122"/>
                          <a:ea typeface="DengXian Light" panose="02010600030101010101" pitchFamily="2" charset="-122"/>
                        </a:rPr>
                        <a:t>of fertiliser used in Brazil is applied to 3 crops, - soybean, sugarcane, &amp; maize, which are some of the major crops grown near Arapuá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GB" sz="1050" b="0" dirty="0">
                          <a:solidFill>
                            <a:srgbClr val="373737"/>
                          </a:solidFill>
                          <a:latin typeface="DengXian Light" panose="02010600030101010101" pitchFamily="2" charset="-122"/>
                          <a:ea typeface="DengXian Light" panose="02010600030101010101" pitchFamily="2" charset="-122"/>
                        </a:rPr>
                        <a:t>(USDA)</a:t>
                      </a:r>
                    </a:p>
                  </a:txBody>
                  <a:tcPr>
                    <a:lnL w="12700" cap="flat" cmpd="sng" algn="ctr">
                      <a:solidFill>
                        <a:srgbClr val="1DAB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1DAB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62281849"/>
                  </a:ext>
                </a:extLst>
              </a:tr>
              <a:tr h="235341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GB" sz="1200" b="0" dirty="0">
                          <a:solidFill>
                            <a:srgbClr val="373737"/>
                          </a:solidFill>
                          <a:latin typeface="DengXian Light" panose="02010600030101010101" pitchFamily="2" charset="-122"/>
                          <a:ea typeface="DengXian Light" panose="02010600030101010101" pitchFamily="2" charset="-122"/>
                        </a:rPr>
                        <a:t>Brazil is the world’s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GB" sz="2000" b="1" dirty="0">
                          <a:solidFill>
                            <a:srgbClr val="1DAB4B"/>
                          </a:solidFill>
                          <a:latin typeface="DengXian Light" panose="02010600030101010101" pitchFamily="2" charset="-122"/>
                          <a:ea typeface="DengXian Light" panose="02010600030101010101" pitchFamily="2" charset="-122"/>
                        </a:rPr>
                        <a:t>3</a:t>
                      </a:r>
                      <a:r>
                        <a:rPr lang="en-GB" sz="2000" b="1" baseline="30000" dirty="0">
                          <a:solidFill>
                            <a:srgbClr val="1DAB4B"/>
                          </a:solidFill>
                          <a:latin typeface="DengXian Light" panose="02010600030101010101" pitchFamily="2" charset="-122"/>
                          <a:ea typeface="DengXian Light" panose="02010600030101010101" pitchFamily="2" charset="-122"/>
                        </a:rPr>
                        <a:t>rd</a:t>
                      </a:r>
                      <a:r>
                        <a:rPr lang="en-GB" sz="2000" b="1" dirty="0">
                          <a:solidFill>
                            <a:srgbClr val="1DAB4B"/>
                          </a:solidFill>
                          <a:latin typeface="DengXian Light" panose="02010600030101010101" pitchFamily="2" charset="-122"/>
                          <a:ea typeface="DengXian Light" panose="02010600030101010101" pitchFamily="2" charset="-122"/>
                        </a:rPr>
                        <a:t> largest </a:t>
                      </a:r>
                      <a:r>
                        <a:rPr lang="en-GB" sz="1200" b="0" dirty="0">
                          <a:solidFill>
                            <a:srgbClr val="373737"/>
                          </a:solidFill>
                          <a:latin typeface="DengXian Light" panose="02010600030101010101" pitchFamily="2" charset="-122"/>
                          <a:ea typeface="DengXian Light" panose="02010600030101010101" pitchFamily="2" charset="-122"/>
                        </a:rPr>
                        <a:t>exporter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GB" sz="1200" b="0" dirty="0">
                          <a:solidFill>
                            <a:srgbClr val="373737"/>
                          </a:solidFill>
                          <a:latin typeface="DengXian Light" panose="02010600030101010101" pitchFamily="2" charset="-122"/>
                          <a:ea typeface="DengXian Light" panose="02010600030101010101" pitchFamily="2" charset="-122"/>
                        </a:rPr>
                        <a:t>of agricultural products but needs to produce 76% more grain &amp; 41% more oilseeds in 2031 than it did in 2021 to meet projected demand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rgbClr val="1DAB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AB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GB" sz="2000" b="1" dirty="0">
                          <a:solidFill>
                            <a:srgbClr val="1DAB4B"/>
                          </a:solidFill>
                          <a:latin typeface="DengXian Light" panose="02010600030101010101" pitchFamily="2" charset="-122"/>
                          <a:ea typeface="DengXian Light" panose="02010600030101010101" pitchFamily="2" charset="-122"/>
                        </a:rPr>
                        <a:t>60%</a:t>
                      </a:r>
                      <a:r>
                        <a:rPr lang="en-GB" sz="2000" b="0" dirty="0">
                          <a:solidFill>
                            <a:srgbClr val="373737"/>
                          </a:solidFill>
                          <a:latin typeface="DengXian Light" panose="02010600030101010101" pitchFamily="2" charset="-122"/>
                          <a:ea typeface="DengXian Light" panose="02010600030101010101" pitchFamily="2" charset="-122"/>
                        </a:rPr>
                        <a:t>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GB" sz="1200" b="0" dirty="0">
                          <a:solidFill>
                            <a:srgbClr val="373737"/>
                          </a:solidFill>
                          <a:latin typeface="DengXian Light" panose="02010600030101010101" pitchFamily="2" charset="-122"/>
                          <a:ea typeface="DengXian Light" panose="02010600030101010101" pitchFamily="2" charset="-122"/>
                        </a:rPr>
                        <a:t>more food needs to be produced by 2050 to feed a world population of 9.3 billion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GB" sz="1050" b="0" dirty="0">
                          <a:solidFill>
                            <a:srgbClr val="373737"/>
                          </a:solidFill>
                          <a:latin typeface="DengXian Light" panose="02010600030101010101" pitchFamily="2" charset="-122"/>
                          <a:ea typeface="DengXian Light" panose="02010600030101010101" pitchFamily="2" charset="-122"/>
                        </a:rPr>
                        <a:t>(FAO)</a:t>
                      </a:r>
                    </a:p>
                  </a:txBody>
                  <a:tcPr>
                    <a:lnL w="12700" cap="flat" cmpd="sng" algn="ctr">
                      <a:solidFill>
                        <a:srgbClr val="1DAB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AB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AB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GB" sz="1200" b="0" dirty="0">
                          <a:solidFill>
                            <a:srgbClr val="373737"/>
                          </a:solidFill>
                          <a:latin typeface="DengXian Light" panose="02010600030101010101" pitchFamily="2" charset="-122"/>
                          <a:ea typeface="DengXian Light" panose="02010600030101010101" pitchFamily="2" charset="-122"/>
                        </a:rPr>
                        <a:t>The fertilizer market is projected to grow an estimated compound annual growth rate of </a:t>
                      </a:r>
                      <a:r>
                        <a:rPr lang="en-GB" sz="2000" b="1" dirty="0">
                          <a:solidFill>
                            <a:srgbClr val="1DAB4B"/>
                          </a:solidFill>
                          <a:latin typeface="DengXian Light" panose="02010600030101010101" pitchFamily="2" charset="-122"/>
                          <a:ea typeface="DengXian Light" panose="02010600030101010101" pitchFamily="2" charset="-122"/>
                        </a:rPr>
                        <a:t>3.8%</a:t>
                      </a:r>
                      <a:r>
                        <a:rPr lang="en-GB" sz="2000" b="1" dirty="0">
                          <a:solidFill>
                            <a:srgbClr val="373737"/>
                          </a:solidFill>
                          <a:latin typeface="DengXian Light" panose="02010600030101010101" pitchFamily="2" charset="-122"/>
                          <a:ea typeface="DengXian Light" panose="02010600030101010101" pitchFamily="2" charset="-122"/>
                        </a:rPr>
                        <a:t>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GB" sz="1200" b="0" dirty="0">
                          <a:solidFill>
                            <a:srgbClr val="373737"/>
                          </a:solidFill>
                          <a:latin typeface="DengXian Light" panose="02010600030101010101" pitchFamily="2" charset="-122"/>
                          <a:ea typeface="DengXian Light" panose="02010600030101010101" pitchFamily="2" charset="-122"/>
                        </a:rPr>
                        <a:t>making this industry a potentially excellent long-term investment.</a:t>
                      </a:r>
                    </a:p>
                  </a:txBody>
                  <a:tcPr>
                    <a:lnL w="12700" cap="flat" cmpd="sng" algn="ctr">
                      <a:solidFill>
                        <a:srgbClr val="1DAB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AB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AB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GB" sz="1200" b="0" dirty="0">
                          <a:solidFill>
                            <a:srgbClr val="373737"/>
                          </a:solidFill>
                          <a:latin typeface="DengXian Light" panose="02010600030101010101" pitchFamily="2" charset="-122"/>
                          <a:ea typeface="DengXian Light" panose="02010600030101010101" pitchFamily="2" charset="-122"/>
                        </a:rPr>
                        <a:t>The global fertiliser market size is forecasted to reach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GB" sz="2000" b="0" dirty="0">
                          <a:solidFill>
                            <a:srgbClr val="373737"/>
                          </a:solidFill>
                          <a:latin typeface="DengXian Light" panose="02010600030101010101" pitchFamily="2" charset="-122"/>
                          <a:ea typeface="DengXian Light" panose="02010600030101010101" pitchFamily="2" charset="-122"/>
                        </a:rPr>
                        <a:t> </a:t>
                      </a:r>
                      <a:r>
                        <a:rPr lang="en-GB" sz="2000" b="1" dirty="0">
                          <a:solidFill>
                            <a:srgbClr val="1DAB4B"/>
                          </a:solidFill>
                          <a:latin typeface="DengXian Light" panose="02010600030101010101" pitchFamily="2" charset="-122"/>
                          <a:ea typeface="DengXian Light" panose="02010600030101010101" pitchFamily="2" charset="-122"/>
                        </a:rPr>
                        <a:t>US$251.6bn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GB" sz="1200" b="0" dirty="0">
                          <a:solidFill>
                            <a:srgbClr val="373737"/>
                          </a:solidFill>
                          <a:latin typeface="DengXian Light" panose="02010600030101010101" pitchFamily="2" charset="-122"/>
                          <a:ea typeface="DengXian Light" panose="02010600030101010101" pitchFamily="2" charset="-122"/>
                        </a:rPr>
                        <a:t>by 2030 </a:t>
                      </a:r>
                      <a:r>
                        <a:rPr lang="en-GB" sz="1050" b="0" dirty="0">
                          <a:solidFill>
                            <a:srgbClr val="373737"/>
                          </a:solidFill>
                          <a:latin typeface="DengXian Light" panose="02010600030101010101" pitchFamily="2" charset="-122"/>
                          <a:ea typeface="DengXian Light" panose="02010600030101010101" pitchFamily="2" charset="-122"/>
                        </a:rPr>
                        <a:t>(Allied Research)</a:t>
                      </a:r>
                      <a:endParaRPr lang="en-GB" sz="1200" b="0" dirty="0">
                        <a:solidFill>
                          <a:srgbClr val="373737"/>
                        </a:solidFill>
                        <a:latin typeface="DengXian Light" panose="02010600030101010101" pitchFamily="2" charset="-122"/>
                        <a:ea typeface="DengXian Light" panose="02010600030101010101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rgbClr val="1DAB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DAB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98543919"/>
                  </a:ext>
                </a:extLst>
              </a:tr>
            </a:tbl>
          </a:graphicData>
        </a:graphic>
      </p:graphicFrame>
      <p:pic>
        <p:nvPicPr>
          <p:cNvPr id="40" name="Picture 39">
            <a:extLst>
              <a:ext uri="{FF2B5EF4-FFF2-40B4-BE49-F238E27FC236}">
                <a16:creationId xmlns:a16="http://schemas.microsoft.com/office/drawing/2014/main" id="{3CA7FBFE-2E35-C2E2-E7D3-C448C0E73F4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20667" y="1281726"/>
            <a:ext cx="4575190" cy="4816601"/>
          </a:xfrm>
          <a:prstGeom prst="rect">
            <a:avLst/>
          </a:prstGeom>
        </p:spPr>
      </p:pic>
      <p:sp>
        <p:nvSpPr>
          <p:cNvPr id="41" name="Footer Placeholder 40">
            <a:extLst>
              <a:ext uri="{FF2B5EF4-FFF2-40B4-BE49-F238E27FC236}">
                <a16:creationId xmlns:a16="http://schemas.microsoft.com/office/drawing/2014/main" id="{3BD521E8-786D-0020-FBF6-F60F51016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Corporate Presentation  Q1 2023</a:t>
            </a:r>
          </a:p>
        </p:txBody>
      </p:sp>
      <p:sp>
        <p:nvSpPr>
          <p:cNvPr id="42" name="Slide Number Placeholder 41">
            <a:extLst>
              <a:ext uri="{FF2B5EF4-FFF2-40B4-BE49-F238E27FC236}">
                <a16:creationId xmlns:a16="http://schemas.microsoft.com/office/drawing/2014/main" id="{5FE78C73-946E-5324-D78E-2CACE5C468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9179F-388A-4AE4-9213-F25A8E48C31F}" type="slidenum">
              <a:rPr lang="en-GB" smtClean="0"/>
              <a:pPr/>
              <a:t>3</a:t>
            </a:fld>
            <a:endParaRPr lang="en-GB"/>
          </a:p>
        </p:txBody>
      </p:sp>
      <p:sp>
        <p:nvSpPr>
          <p:cNvPr id="43" name="Content Placeholder 2">
            <a:extLst>
              <a:ext uri="{FF2B5EF4-FFF2-40B4-BE49-F238E27FC236}">
                <a16:creationId xmlns:a16="http://schemas.microsoft.com/office/drawing/2014/main" id="{F82ABC0A-8731-B731-01EB-3F8E3EC10B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8915" y="1091309"/>
            <a:ext cx="11502189" cy="365125"/>
          </a:xfrm>
        </p:spPr>
        <p:txBody>
          <a:bodyPr/>
          <a:lstStyle/>
          <a:p>
            <a:pPr marL="0" indent="0">
              <a:buNone/>
            </a:pPr>
            <a:r>
              <a:rPr lang="en-GB" dirty="0">
                <a:solidFill>
                  <a:srgbClr val="1DAB4B"/>
                </a:solidFill>
              </a:rPr>
              <a:t>Positioned to capitalise on the imbalance of fertiliser supply demand dynamics in Brazil</a:t>
            </a:r>
          </a:p>
        </p:txBody>
      </p:sp>
    </p:spTree>
    <p:extLst>
      <p:ext uri="{BB962C8B-B14F-4D97-AF65-F5344CB8AC3E}">
        <p14:creationId xmlns:p14="http://schemas.microsoft.com/office/powerpoint/2010/main" val="23887647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FE32A888-871E-4F2D-9583-822296227C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SALES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41DF4C0-0737-D88E-4241-6529EB1466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Corporate Presentation  Q1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7896D1-F286-FDC8-0C9D-316212915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9179F-388A-4AE4-9213-F25A8E48C31F}" type="slidenum">
              <a:rPr lang="en-GB" smtClean="0"/>
              <a:pPr/>
              <a:t>4</a:t>
            </a:fld>
            <a:endParaRPr lang="en-GB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F60EF01-6369-A691-1633-17D37CF07505}"/>
              </a:ext>
            </a:extLst>
          </p:cNvPr>
          <p:cNvSpPr txBox="1"/>
          <p:nvPr/>
        </p:nvSpPr>
        <p:spPr>
          <a:xfrm>
            <a:off x="348915" y="1057793"/>
            <a:ext cx="563896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dirty="0">
                <a:solidFill>
                  <a:srgbClr val="1DAB4B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83% CAGR in invoiced sales over the last three years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2DAB137-0552-FFD2-FD70-871D04A82207}"/>
              </a:ext>
            </a:extLst>
          </p:cNvPr>
          <p:cNvSpPr txBox="1"/>
          <p:nvPr/>
        </p:nvSpPr>
        <p:spPr>
          <a:xfrm>
            <a:off x="6204122" y="1057793"/>
            <a:ext cx="5057436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i="0" dirty="0">
                <a:solidFill>
                  <a:srgbClr val="1DAB4B"/>
                </a:solidFill>
                <a:effectLst/>
                <a:latin typeface="DengXian" panose="02010600030101010101" pitchFamily="2" charset="-122"/>
                <a:ea typeface="DengXian" panose="02010600030101010101" pitchFamily="2" charset="-122"/>
              </a:rPr>
              <a:t>Sales by product &amp; location</a:t>
            </a:r>
          </a:p>
          <a:p>
            <a:r>
              <a:rPr lang="en-US" sz="1200" b="0" i="0" dirty="0">
                <a:effectLst/>
                <a:latin typeface="DengXian" panose="02010600030101010101" pitchFamily="2" charset="-122"/>
                <a:ea typeface="DengXian" panose="02010600030101010101" pitchFamily="2" charset="-122"/>
              </a:rPr>
              <a:t>Most sales are made to customers in the immediate vicinity of Arapua </a:t>
            </a:r>
            <a:endParaRPr lang="en-GB" sz="1200" dirty="0"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D8F2779-215E-7C98-BCE1-C53C697DEBF9}"/>
              </a:ext>
            </a:extLst>
          </p:cNvPr>
          <p:cNvSpPr txBox="1"/>
          <p:nvPr/>
        </p:nvSpPr>
        <p:spPr>
          <a:xfrm>
            <a:off x="252758" y="4187504"/>
            <a:ext cx="11502189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dirty="0">
                <a:solidFill>
                  <a:srgbClr val="1DAB4B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Key buying periods </a:t>
            </a:r>
          </a:p>
          <a:p>
            <a:r>
              <a:rPr lang="en-GB" sz="1200" dirty="0">
                <a:latin typeface="DengXian" panose="02010600030101010101" pitchFamily="2" charset="-122"/>
                <a:ea typeface="DengXian" panose="02010600030101010101" pitchFamily="2" charset="-122"/>
              </a:rPr>
              <a:t>Slight distortion to usual buying periods in 2022 with farmers bringing forward buying decisions to ensure they get allocations</a:t>
            </a:r>
          </a:p>
        </p:txBody>
      </p:sp>
      <p:graphicFrame>
        <p:nvGraphicFramePr>
          <p:cNvPr id="21" name="Chart 20">
            <a:extLst>
              <a:ext uri="{FF2B5EF4-FFF2-40B4-BE49-F238E27FC236}">
                <a16:creationId xmlns:a16="http://schemas.microsoft.com/office/drawing/2014/main" id="{53286E23-660F-F75D-580A-D8FB1EA648A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01775226"/>
              </p:ext>
            </p:extLst>
          </p:nvPr>
        </p:nvGraphicFramePr>
        <p:xfrm>
          <a:off x="6204122" y="1941009"/>
          <a:ext cx="3076356" cy="19773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1" name="Picture 50">
            <a:extLst>
              <a:ext uri="{FF2B5EF4-FFF2-40B4-BE49-F238E27FC236}">
                <a16:creationId xmlns:a16="http://schemas.microsoft.com/office/drawing/2014/main" id="{6C7C336E-758F-BC34-3E7B-C66BF4EC568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80478" y="1782351"/>
            <a:ext cx="2562607" cy="2601573"/>
          </a:xfrm>
          <a:prstGeom prst="rect">
            <a:avLst/>
          </a:prstGeom>
        </p:spPr>
      </p:pic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CAD1E76A-66B0-8A18-2D8F-4FEEC641CF7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3700151"/>
              </p:ext>
            </p:extLst>
          </p:nvPr>
        </p:nvGraphicFramePr>
        <p:xfrm>
          <a:off x="589132" y="1537618"/>
          <a:ext cx="5158529" cy="24778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9FA9607C-CA32-3A59-4A2D-48508116A608}"/>
              </a:ext>
            </a:extLst>
          </p:cNvPr>
          <p:cNvSpPr txBox="1"/>
          <p:nvPr/>
        </p:nvSpPr>
        <p:spPr>
          <a:xfrm>
            <a:off x="1229498" y="6534536"/>
            <a:ext cx="609372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100" dirty="0">
                <a:solidFill>
                  <a:srgbClr val="1DAB4B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*Compound Annual Growth Rate</a:t>
            </a:r>
            <a:endParaRPr lang="en-GB" sz="1100" dirty="0"/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4E4E2128-8FFF-CF7E-4063-86A3ABD048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1336833"/>
              </p:ext>
            </p:extLst>
          </p:nvPr>
        </p:nvGraphicFramePr>
        <p:xfrm>
          <a:off x="340893" y="4759637"/>
          <a:ext cx="11502192" cy="1478876"/>
        </p:xfrm>
        <a:graphic>
          <a:graphicData uri="http://schemas.openxmlformats.org/drawingml/2006/table">
            <a:tbl>
              <a:tblPr firstRow="1">
                <a:tableStyleId>{2D5ABB26-0587-4C30-8999-92F81FD0307C}</a:tableStyleId>
              </a:tblPr>
              <a:tblGrid>
                <a:gridCol w="884784">
                  <a:extLst>
                    <a:ext uri="{9D8B030D-6E8A-4147-A177-3AD203B41FA5}">
                      <a16:colId xmlns:a16="http://schemas.microsoft.com/office/drawing/2014/main" val="809234746"/>
                    </a:ext>
                  </a:extLst>
                </a:gridCol>
                <a:gridCol w="884784">
                  <a:extLst>
                    <a:ext uri="{9D8B030D-6E8A-4147-A177-3AD203B41FA5}">
                      <a16:colId xmlns:a16="http://schemas.microsoft.com/office/drawing/2014/main" val="3692590663"/>
                    </a:ext>
                  </a:extLst>
                </a:gridCol>
                <a:gridCol w="884784">
                  <a:extLst>
                    <a:ext uri="{9D8B030D-6E8A-4147-A177-3AD203B41FA5}">
                      <a16:colId xmlns:a16="http://schemas.microsoft.com/office/drawing/2014/main" val="861731317"/>
                    </a:ext>
                  </a:extLst>
                </a:gridCol>
                <a:gridCol w="884784">
                  <a:extLst>
                    <a:ext uri="{9D8B030D-6E8A-4147-A177-3AD203B41FA5}">
                      <a16:colId xmlns:a16="http://schemas.microsoft.com/office/drawing/2014/main" val="3394125248"/>
                    </a:ext>
                  </a:extLst>
                </a:gridCol>
                <a:gridCol w="884784">
                  <a:extLst>
                    <a:ext uri="{9D8B030D-6E8A-4147-A177-3AD203B41FA5}">
                      <a16:colId xmlns:a16="http://schemas.microsoft.com/office/drawing/2014/main" val="445864024"/>
                    </a:ext>
                  </a:extLst>
                </a:gridCol>
                <a:gridCol w="884784">
                  <a:extLst>
                    <a:ext uri="{9D8B030D-6E8A-4147-A177-3AD203B41FA5}">
                      <a16:colId xmlns:a16="http://schemas.microsoft.com/office/drawing/2014/main" val="3914903135"/>
                    </a:ext>
                  </a:extLst>
                </a:gridCol>
                <a:gridCol w="884784">
                  <a:extLst>
                    <a:ext uri="{9D8B030D-6E8A-4147-A177-3AD203B41FA5}">
                      <a16:colId xmlns:a16="http://schemas.microsoft.com/office/drawing/2014/main" val="4194303175"/>
                    </a:ext>
                  </a:extLst>
                </a:gridCol>
                <a:gridCol w="884784">
                  <a:extLst>
                    <a:ext uri="{9D8B030D-6E8A-4147-A177-3AD203B41FA5}">
                      <a16:colId xmlns:a16="http://schemas.microsoft.com/office/drawing/2014/main" val="1143008367"/>
                    </a:ext>
                  </a:extLst>
                </a:gridCol>
                <a:gridCol w="884784">
                  <a:extLst>
                    <a:ext uri="{9D8B030D-6E8A-4147-A177-3AD203B41FA5}">
                      <a16:colId xmlns:a16="http://schemas.microsoft.com/office/drawing/2014/main" val="1191441665"/>
                    </a:ext>
                  </a:extLst>
                </a:gridCol>
                <a:gridCol w="884784">
                  <a:extLst>
                    <a:ext uri="{9D8B030D-6E8A-4147-A177-3AD203B41FA5}">
                      <a16:colId xmlns:a16="http://schemas.microsoft.com/office/drawing/2014/main" val="1667747822"/>
                    </a:ext>
                  </a:extLst>
                </a:gridCol>
                <a:gridCol w="884784">
                  <a:extLst>
                    <a:ext uri="{9D8B030D-6E8A-4147-A177-3AD203B41FA5}">
                      <a16:colId xmlns:a16="http://schemas.microsoft.com/office/drawing/2014/main" val="2350618076"/>
                    </a:ext>
                  </a:extLst>
                </a:gridCol>
                <a:gridCol w="884784">
                  <a:extLst>
                    <a:ext uri="{9D8B030D-6E8A-4147-A177-3AD203B41FA5}">
                      <a16:colId xmlns:a16="http://schemas.microsoft.com/office/drawing/2014/main" val="3068441111"/>
                    </a:ext>
                  </a:extLst>
                </a:gridCol>
                <a:gridCol w="884784">
                  <a:extLst>
                    <a:ext uri="{9D8B030D-6E8A-4147-A177-3AD203B41FA5}">
                      <a16:colId xmlns:a16="http://schemas.microsoft.com/office/drawing/2014/main" val="1749058530"/>
                    </a:ext>
                  </a:extLst>
                </a:gridCol>
              </a:tblGrid>
              <a:tr h="127192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>
                          <a:effectLst/>
                        </a:rPr>
                        <a:t> 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800" u="none" strike="noStrike">
                          <a:effectLst/>
                        </a:rPr>
                        <a:t>Jan</a:t>
                      </a:r>
                      <a:endParaRPr lang="en-GB" sz="800" b="1" i="0" u="none" strike="noStrike">
                        <a:solidFill>
                          <a:srgbClr val="FFFFFF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800" u="none" strike="noStrike">
                          <a:effectLst/>
                        </a:rPr>
                        <a:t>Feb</a:t>
                      </a:r>
                      <a:endParaRPr lang="en-GB" sz="800" b="1" i="0" u="none" strike="noStrike">
                        <a:solidFill>
                          <a:srgbClr val="FFFFFF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800" u="none" strike="noStrike">
                          <a:effectLst/>
                        </a:rPr>
                        <a:t>Mar </a:t>
                      </a:r>
                      <a:endParaRPr lang="en-GB" sz="800" b="1" i="0" u="none" strike="noStrike">
                        <a:solidFill>
                          <a:srgbClr val="FFFFFF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800" u="none" strike="noStrike">
                          <a:effectLst/>
                        </a:rPr>
                        <a:t>Apr</a:t>
                      </a:r>
                      <a:endParaRPr lang="en-GB" sz="800" b="1" i="0" u="none" strike="noStrike">
                        <a:solidFill>
                          <a:srgbClr val="FFFFFF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800" u="none" strike="noStrike">
                          <a:effectLst/>
                        </a:rPr>
                        <a:t>May</a:t>
                      </a:r>
                      <a:endParaRPr lang="en-GB" sz="800" b="1" i="0" u="none" strike="noStrike">
                        <a:solidFill>
                          <a:srgbClr val="FFFFFF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800" u="none" strike="noStrike">
                          <a:effectLst/>
                        </a:rPr>
                        <a:t>Jun</a:t>
                      </a:r>
                      <a:endParaRPr lang="en-GB" sz="800" b="1" i="0" u="none" strike="noStrike">
                        <a:solidFill>
                          <a:srgbClr val="FFFFFF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800" u="none" strike="noStrike">
                          <a:effectLst/>
                        </a:rPr>
                        <a:t>Jul</a:t>
                      </a:r>
                      <a:endParaRPr lang="en-GB" sz="800" b="1" i="0" u="none" strike="noStrike">
                        <a:solidFill>
                          <a:srgbClr val="FFFFFF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800" u="none" strike="noStrike">
                          <a:effectLst/>
                        </a:rPr>
                        <a:t>Aug</a:t>
                      </a:r>
                      <a:endParaRPr lang="en-GB" sz="800" b="1" i="0" u="none" strike="noStrike">
                        <a:solidFill>
                          <a:srgbClr val="FFFFFF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800" u="none" strike="noStrike">
                          <a:effectLst/>
                        </a:rPr>
                        <a:t>Sep</a:t>
                      </a:r>
                      <a:endParaRPr lang="en-GB" sz="800" b="1" i="0" u="none" strike="noStrike">
                        <a:solidFill>
                          <a:srgbClr val="FFFFFF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800" u="none" strike="noStrike">
                          <a:effectLst/>
                        </a:rPr>
                        <a:t>Oct</a:t>
                      </a:r>
                      <a:endParaRPr lang="en-GB" sz="800" b="1" i="0" u="none" strike="noStrike">
                        <a:solidFill>
                          <a:srgbClr val="FFFFFF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800" u="none" strike="noStrike">
                          <a:effectLst/>
                        </a:rPr>
                        <a:t>Nov</a:t>
                      </a:r>
                      <a:endParaRPr lang="en-GB" sz="800" b="1" i="0" u="none" strike="noStrike">
                        <a:solidFill>
                          <a:srgbClr val="FFFFFF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800" u="none" strike="noStrike">
                          <a:effectLst/>
                        </a:rPr>
                        <a:t>Dec</a:t>
                      </a:r>
                      <a:endParaRPr lang="en-GB" sz="800" b="1" i="0" u="none" strike="noStrike">
                        <a:solidFill>
                          <a:srgbClr val="FFFFFF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8902059"/>
                  </a:ext>
                </a:extLst>
              </a:tr>
              <a:tr h="12719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800" u="none" strike="noStrike">
                          <a:effectLst/>
                        </a:rPr>
                        <a:t>Coffee</a:t>
                      </a:r>
                      <a:endParaRPr lang="en-GB" sz="800" b="0" i="0" u="none" strike="noStrike">
                        <a:solidFill>
                          <a:srgbClr val="44546A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>
                          <a:effectLst/>
                        </a:rPr>
                        <a:t> 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>
                          <a:effectLst/>
                        </a:rPr>
                        <a:t> 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>
                          <a:effectLst/>
                        </a:rPr>
                        <a:t> 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>
                          <a:effectLst/>
                        </a:rPr>
                        <a:t> 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 dirty="0">
                          <a:effectLst/>
                        </a:rPr>
                        <a:t> 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DAB4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 dirty="0">
                          <a:effectLst/>
                        </a:rPr>
                        <a:t> 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DAB4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 dirty="0">
                          <a:effectLst/>
                        </a:rPr>
                        <a:t> 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DAB4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 dirty="0">
                          <a:effectLst/>
                        </a:rPr>
                        <a:t> 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DAB4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 dirty="0">
                          <a:effectLst/>
                        </a:rPr>
                        <a:t> 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DAB4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 dirty="0">
                          <a:effectLst/>
                        </a:rPr>
                        <a:t> 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DAB4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>
                          <a:effectLst/>
                        </a:rPr>
                        <a:t> 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>
                          <a:effectLst/>
                        </a:rPr>
                        <a:t> 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926068"/>
                  </a:ext>
                </a:extLst>
              </a:tr>
              <a:tr h="12719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800" u="none" strike="noStrike">
                          <a:effectLst/>
                        </a:rPr>
                        <a:t>Sugar Cane</a:t>
                      </a:r>
                      <a:endParaRPr lang="en-GB" sz="800" b="0" i="0" u="none" strike="noStrike">
                        <a:solidFill>
                          <a:srgbClr val="44546A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>
                          <a:effectLst/>
                        </a:rPr>
                        <a:t> 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>
                          <a:effectLst/>
                        </a:rPr>
                        <a:t> 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>
                          <a:effectLst/>
                        </a:rPr>
                        <a:t> 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>
                          <a:effectLst/>
                        </a:rPr>
                        <a:t> 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 dirty="0">
                          <a:effectLst/>
                        </a:rPr>
                        <a:t> 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DAB4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>
                          <a:effectLst/>
                        </a:rPr>
                        <a:t> 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DAB4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>
                          <a:effectLst/>
                        </a:rPr>
                        <a:t> 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DAB4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 dirty="0">
                          <a:effectLst/>
                        </a:rPr>
                        <a:t> 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DAB4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 dirty="0">
                          <a:effectLst/>
                        </a:rPr>
                        <a:t> 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DAB4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 dirty="0">
                          <a:effectLst/>
                        </a:rPr>
                        <a:t> 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DAB4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>
                          <a:effectLst/>
                        </a:rPr>
                        <a:t> 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>
                          <a:effectLst/>
                        </a:rPr>
                        <a:t> 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58766611"/>
                  </a:ext>
                </a:extLst>
              </a:tr>
              <a:tr h="12719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800" u="none" strike="noStrike">
                          <a:effectLst/>
                        </a:rPr>
                        <a:t>Pasture</a:t>
                      </a:r>
                      <a:endParaRPr lang="en-GB" sz="800" b="0" i="0" u="none" strike="noStrike">
                        <a:solidFill>
                          <a:srgbClr val="44546A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>
                          <a:effectLst/>
                        </a:rPr>
                        <a:t> 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>
                          <a:effectLst/>
                        </a:rPr>
                        <a:t> 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>
                          <a:effectLst/>
                        </a:rPr>
                        <a:t> 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>
                          <a:effectLst/>
                        </a:rPr>
                        <a:t> 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 dirty="0">
                          <a:effectLst/>
                        </a:rPr>
                        <a:t> 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DAB4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 dirty="0">
                          <a:effectLst/>
                        </a:rPr>
                        <a:t> 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DAB4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 dirty="0">
                          <a:effectLst/>
                        </a:rPr>
                        <a:t> 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DAB4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 dirty="0">
                          <a:effectLst/>
                        </a:rPr>
                        <a:t> 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DAB4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>
                          <a:effectLst/>
                        </a:rPr>
                        <a:t> 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DAB4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 dirty="0">
                          <a:effectLst/>
                        </a:rPr>
                        <a:t> 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DAB4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>
                          <a:effectLst/>
                        </a:rPr>
                        <a:t> 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>
                          <a:effectLst/>
                        </a:rPr>
                        <a:t> 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85790946"/>
                  </a:ext>
                </a:extLst>
              </a:tr>
              <a:tr h="12719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800" u="none" strike="noStrike">
                          <a:effectLst/>
                        </a:rPr>
                        <a:t>Soybean</a:t>
                      </a:r>
                      <a:endParaRPr lang="en-GB" sz="800" b="0" i="0" u="none" strike="noStrike">
                        <a:solidFill>
                          <a:srgbClr val="44546A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>
                          <a:effectLst/>
                        </a:rPr>
                        <a:t> 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 dirty="0">
                          <a:effectLst/>
                        </a:rPr>
                        <a:t> 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>
                          <a:effectLst/>
                        </a:rPr>
                        <a:t> 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>
                          <a:effectLst/>
                        </a:rPr>
                        <a:t> 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>
                          <a:effectLst/>
                        </a:rPr>
                        <a:t> 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 dirty="0">
                          <a:effectLst/>
                        </a:rPr>
                        <a:t> 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DAB4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 dirty="0">
                          <a:effectLst/>
                        </a:rPr>
                        <a:t> 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DAB4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>
                          <a:effectLst/>
                        </a:rPr>
                        <a:t> 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DAB4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>
                          <a:effectLst/>
                        </a:rPr>
                        <a:t> 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DAB4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>
                          <a:effectLst/>
                        </a:rPr>
                        <a:t> 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>
                          <a:effectLst/>
                        </a:rPr>
                        <a:t> 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>
                          <a:effectLst/>
                        </a:rPr>
                        <a:t> 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48651144"/>
                  </a:ext>
                </a:extLst>
              </a:tr>
              <a:tr h="12719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800" u="none" strike="noStrike">
                          <a:effectLst/>
                        </a:rPr>
                        <a:t>Maize</a:t>
                      </a:r>
                      <a:endParaRPr lang="en-GB" sz="800" b="0" i="0" u="none" strike="noStrike">
                        <a:solidFill>
                          <a:srgbClr val="44546A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 dirty="0">
                          <a:effectLst/>
                        </a:rPr>
                        <a:t> 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DAB4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 dirty="0">
                          <a:effectLst/>
                        </a:rPr>
                        <a:t> 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DAB4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>
                          <a:effectLst/>
                        </a:rPr>
                        <a:t> 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>
                          <a:effectLst/>
                        </a:rPr>
                        <a:t> 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>
                          <a:effectLst/>
                        </a:rPr>
                        <a:t> 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>
                          <a:effectLst/>
                        </a:rPr>
                        <a:t> 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DAB4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 dirty="0">
                          <a:effectLst/>
                        </a:rPr>
                        <a:t> 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DAB4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 dirty="0">
                          <a:effectLst/>
                        </a:rPr>
                        <a:t> 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DAB4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 dirty="0">
                          <a:effectLst/>
                        </a:rPr>
                        <a:t> 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DAB4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 dirty="0">
                          <a:effectLst/>
                        </a:rPr>
                        <a:t> 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DAB4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 dirty="0">
                          <a:effectLst/>
                        </a:rPr>
                        <a:t> 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DAB4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>
                          <a:effectLst/>
                        </a:rPr>
                        <a:t> 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8734374"/>
                  </a:ext>
                </a:extLst>
              </a:tr>
              <a:tr h="12719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800" u="none" strike="noStrike">
                          <a:effectLst/>
                        </a:rPr>
                        <a:t>Hortifruti</a:t>
                      </a:r>
                      <a:endParaRPr lang="en-GB" sz="800" b="0" i="0" u="none" strike="noStrike">
                        <a:solidFill>
                          <a:srgbClr val="44546A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 dirty="0">
                          <a:effectLst/>
                        </a:rPr>
                        <a:t> 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DAB4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 dirty="0">
                          <a:effectLst/>
                        </a:rPr>
                        <a:t> 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DAB4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 dirty="0">
                          <a:effectLst/>
                        </a:rPr>
                        <a:t> 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DAB4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 dirty="0">
                          <a:effectLst/>
                        </a:rPr>
                        <a:t> 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DAB4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 dirty="0">
                          <a:effectLst/>
                        </a:rPr>
                        <a:t> 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DAB4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 dirty="0">
                          <a:effectLst/>
                        </a:rPr>
                        <a:t> 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DAB4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 dirty="0">
                          <a:effectLst/>
                        </a:rPr>
                        <a:t> 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DAB4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 dirty="0">
                          <a:effectLst/>
                        </a:rPr>
                        <a:t> 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DAB4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 dirty="0">
                          <a:effectLst/>
                        </a:rPr>
                        <a:t> 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DAB4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>
                          <a:effectLst/>
                        </a:rPr>
                        <a:t> 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DAB4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 dirty="0">
                          <a:effectLst/>
                        </a:rPr>
                        <a:t> 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DAB4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 dirty="0">
                          <a:effectLst/>
                        </a:rPr>
                        <a:t> 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DAB4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2756745"/>
                  </a:ext>
                </a:extLst>
              </a:tr>
              <a:tr h="12719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800" u="none" strike="noStrike">
                          <a:effectLst/>
                        </a:rPr>
                        <a:t>Compost</a:t>
                      </a:r>
                      <a:endParaRPr lang="en-GB" sz="800" b="0" i="0" u="none" strike="noStrike">
                        <a:solidFill>
                          <a:srgbClr val="44546A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>
                          <a:effectLst/>
                        </a:rPr>
                        <a:t> 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 dirty="0">
                          <a:effectLst/>
                        </a:rPr>
                        <a:t> 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 dirty="0">
                          <a:effectLst/>
                        </a:rPr>
                        <a:t> 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 dirty="0">
                          <a:effectLst/>
                        </a:rPr>
                        <a:t> 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 dirty="0">
                          <a:solidFill>
                            <a:srgbClr val="1DAB4B"/>
                          </a:solidFill>
                          <a:effectLst/>
                        </a:rPr>
                        <a:t> </a:t>
                      </a:r>
                      <a:endParaRPr lang="en-GB" sz="800" b="0" i="0" u="none" strike="noStrike" dirty="0">
                        <a:solidFill>
                          <a:srgbClr val="1DAB4B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DAB4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 dirty="0">
                          <a:solidFill>
                            <a:srgbClr val="1DAB4B"/>
                          </a:solidFill>
                          <a:effectLst/>
                        </a:rPr>
                        <a:t> </a:t>
                      </a:r>
                      <a:endParaRPr lang="en-GB" sz="800" b="0" i="0" u="none" strike="noStrike" dirty="0">
                        <a:solidFill>
                          <a:srgbClr val="1DAB4B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DAB4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 dirty="0">
                          <a:solidFill>
                            <a:srgbClr val="1DAB4B"/>
                          </a:solidFill>
                          <a:effectLst/>
                        </a:rPr>
                        <a:t> </a:t>
                      </a:r>
                      <a:endParaRPr lang="en-GB" sz="800" b="0" i="0" u="none" strike="noStrike" dirty="0">
                        <a:solidFill>
                          <a:srgbClr val="1DAB4B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DAB4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 dirty="0">
                          <a:solidFill>
                            <a:srgbClr val="1DAB4B"/>
                          </a:solidFill>
                          <a:effectLst/>
                        </a:rPr>
                        <a:t> </a:t>
                      </a:r>
                      <a:endParaRPr lang="en-GB" sz="800" b="0" i="0" u="none" strike="noStrike" dirty="0">
                        <a:solidFill>
                          <a:srgbClr val="1DAB4B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DAB4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 dirty="0">
                          <a:effectLst/>
                        </a:rPr>
                        <a:t> 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 dirty="0">
                          <a:effectLst/>
                        </a:rPr>
                        <a:t> 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 dirty="0">
                          <a:effectLst/>
                        </a:rPr>
                        <a:t> 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 dirty="0">
                          <a:effectLst/>
                        </a:rPr>
                        <a:t> 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3109608"/>
                  </a:ext>
                </a:extLst>
              </a:tr>
              <a:tr h="16442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800" u="none" strike="noStrike">
                          <a:effectLst/>
                        </a:rPr>
                        <a:t>Compost (Manure)</a:t>
                      </a:r>
                      <a:endParaRPr lang="en-GB" sz="800" b="0" i="0" u="none" strike="noStrike">
                        <a:solidFill>
                          <a:srgbClr val="44546A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>
                          <a:effectLst/>
                        </a:rPr>
                        <a:t> 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 dirty="0">
                          <a:effectLst/>
                        </a:rPr>
                        <a:t> 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DAB4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 dirty="0">
                          <a:effectLst/>
                        </a:rPr>
                        <a:t> 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DAB4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 dirty="0">
                          <a:effectLst/>
                        </a:rPr>
                        <a:t> 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DAB4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 dirty="0">
                          <a:effectLst/>
                        </a:rPr>
                        <a:t> 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DAB4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 dirty="0">
                          <a:effectLst/>
                        </a:rPr>
                        <a:t> 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DAB4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 dirty="0">
                          <a:effectLst/>
                        </a:rPr>
                        <a:t> 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DAB4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 dirty="0">
                          <a:effectLst/>
                        </a:rPr>
                        <a:t> 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DAB4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 dirty="0">
                          <a:effectLst/>
                        </a:rPr>
                        <a:t> 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DAB4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 dirty="0">
                          <a:effectLst/>
                        </a:rPr>
                        <a:t> 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DAB4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 dirty="0">
                          <a:effectLst/>
                        </a:rPr>
                        <a:t> 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DAB4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 dirty="0">
                          <a:effectLst/>
                        </a:rPr>
                        <a:t> 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DAB4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1477479"/>
                  </a:ext>
                </a:extLst>
              </a:tr>
              <a:tr h="12719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800" u="none" strike="noStrike">
                          <a:effectLst/>
                        </a:rPr>
                        <a:t>Sorghum</a:t>
                      </a:r>
                      <a:endParaRPr lang="en-GB" sz="800" b="0" i="0" u="none" strike="noStrike">
                        <a:solidFill>
                          <a:srgbClr val="44546A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>
                          <a:effectLst/>
                        </a:rPr>
                        <a:t> 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 dirty="0">
                          <a:effectLst/>
                        </a:rPr>
                        <a:t> 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DAB4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 dirty="0">
                          <a:effectLst/>
                        </a:rPr>
                        <a:t> 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DAB4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 dirty="0">
                          <a:effectLst/>
                        </a:rPr>
                        <a:t> 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>
                          <a:effectLst/>
                        </a:rPr>
                        <a:t> 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>
                          <a:effectLst/>
                        </a:rPr>
                        <a:t> 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>
                          <a:effectLst/>
                        </a:rPr>
                        <a:t> 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>
                          <a:effectLst/>
                        </a:rPr>
                        <a:t> 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>
                          <a:effectLst/>
                        </a:rPr>
                        <a:t> 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>
                          <a:effectLst/>
                        </a:rPr>
                        <a:t> 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 dirty="0">
                          <a:effectLst/>
                        </a:rPr>
                        <a:t> 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 dirty="0">
                          <a:effectLst/>
                        </a:rPr>
                        <a:t> 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47022069"/>
                  </a:ext>
                </a:extLst>
              </a:tr>
              <a:tr h="12719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800" u="none" strike="noStrike">
                          <a:effectLst/>
                        </a:rPr>
                        <a:t>Beans</a:t>
                      </a:r>
                      <a:endParaRPr lang="en-GB" sz="800" b="0" i="0" u="none" strike="noStrike">
                        <a:solidFill>
                          <a:srgbClr val="44546A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>
                          <a:effectLst/>
                        </a:rPr>
                        <a:t> 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>
                          <a:effectLst/>
                        </a:rPr>
                        <a:t> 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>
                          <a:effectLst/>
                        </a:rPr>
                        <a:t> 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>
                          <a:effectLst/>
                        </a:rPr>
                        <a:t> 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>
                          <a:effectLst/>
                        </a:rPr>
                        <a:t> 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>
                          <a:effectLst/>
                        </a:rPr>
                        <a:t> 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 dirty="0">
                          <a:effectLst/>
                        </a:rPr>
                        <a:t> 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1DAB4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 dirty="0">
                          <a:effectLst/>
                        </a:rPr>
                        <a:t> 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1DAB4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 dirty="0">
                          <a:effectLst/>
                        </a:rPr>
                        <a:t> 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1DAB4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>
                          <a:effectLst/>
                        </a:rPr>
                        <a:t> 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>
                          <a:effectLst/>
                        </a:rPr>
                        <a:t> 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 dirty="0">
                          <a:effectLst/>
                        </a:rPr>
                        <a:t> 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6890581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39874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0613E2-AD73-F18B-E921-9E41DE4428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PROJECT, OPERATIONS &amp; GROWTH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2A59403-5997-8C6C-38BE-D350C09068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8915" y="1610600"/>
            <a:ext cx="5553121" cy="4705479"/>
          </a:xfrm>
        </p:spPr>
        <p:txBody>
          <a:bodyPr>
            <a:normAutofit/>
          </a:bodyPr>
          <a:lstStyle/>
          <a:p>
            <a:r>
              <a:rPr lang="en-GB" sz="1400" dirty="0"/>
              <a:t>Weathered </a:t>
            </a:r>
            <a:r>
              <a:rPr lang="en-GB" sz="1400" dirty="0" err="1"/>
              <a:t>kamafugite</a:t>
            </a:r>
            <a:r>
              <a:rPr lang="en-GB" sz="1400" dirty="0"/>
              <a:t> lava naturally rich in K and P as well as Ca, Mg and other micronutrients</a:t>
            </a:r>
          </a:p>
          <a:p>
            <a:r>
              <a:rPr lang="en-GB" sz="1400" dirty="0"/>
              <a:t>100+ years of known resources </a:t>
            </a:r>
          </a:p>
          <a:p>
            <a:r>
              <a:rPr lang="en-GB" sz="1400" dirty="0"/>
              <a:t>Licensed to produce 400kt – invoiced sales in 2022 of 150kt &amp; 2023 target of 200kt</a:t>
            </a:r>
          </a:p>
          <a:p>
            <a:r>
              <a:rPr lang="en-GB" sz="1400" dirty="0"/>
              <a:t>Simple mining &amp; processing utilising modular plant - product excavated &amp; trucked to the storage area, homogenized, crushed, bagged, loaded, &amp; ready to sell</a:t>
            </a:r>
          </a:p>
          <a:p>
            <a:r>
              <a:rPr lang="en-GB" sz="1400" dirty="0"/>
              <a:t>Operates at 24-hour, three-shift production scale at peak demand</a:t>
            </a:r>
          </a:p>
          <a:p>
            <a:r>
              <a:rPr lang="en-GB" sz="1400" dirty="0"/>
              <a:t>Increased product storage capacity to 2 x 25kt covered storage facilities over 6,000 </a:t>
            </a:r>
            <a:r>
              <a:rPr lang="en-GB" sz="1400" dirty="0" err="1"/>
              <a:t>sq</a:t>
            </a:r>
            <a:r>
              <a:rPr lang="en-GB" sz="1400" dirty="0"/>
              <a:t> m to enable stockpiles of dry material during the rainy season to meet growing demand</a:t>
            </a:r>
          </a:p>
          <a:p>
            <a:r>
              <a:rPr lang="en-GB" sz="1400" dirty="0"/>
              <a:t>Excellent results at trial farm demonstrating first-hand the effectiveness of KPFértil across all key crops including the production of award winning coffee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BFCCFC-1BD4-B29F-A78B-1DC94A27B1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Corporate Presentation  Q1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D52FBA-3DD0-39D9-9D16-189C9AA019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9179F-388A-4AE4-9213-F25A8E48C31F}" type="slidenum">
              <a:rPr lang="en-GB" smtClean="0"/>
              <a:pPr/>
              <a:t>5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D35BF51-AFB3-FE82-30A5-08C1CD4A0D9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743" t="14560"/>
          <a:stretch/>
        </p:blipFill>
        <p:spPr bwMode="auto">
          <a:xfrm>
            <a:off x="6583473" y="2514724"/>
            <a:ext cx="2473220" cy="185491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A picture containing grass, outdoor, solar cell, outdoor object&#10;&#10;Description automatically generated">
            <a:extLst>
              <a:ext uri="{FF2B5EF4-FFF2-40B4-BE49-F238E27FC236}">
                <a16:creationId xmlns:a16="http://schemas.microsoft.com/office/drawing/2014/main" id="{C3E24EC1-B7AD-0101-1AB7-823C25614C4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79961" y="4461166"/>
            <a:ext cx="2473218" cy="1854913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0" name="Picture 4" descr="14-galeria_kpfertil_kpfertil">
            <a:extLst>
              <a:ext uri="{FF2B5EF4-FFF2-40B4-BE49-F238E27FC236}">
                <a16:creationId xmlns:a16="http://schemas.microsoft.com/office/drawing/2014/main" id="{1E070BD4-3A96-666A-CE4C-8083F6C8D3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743"/>
          <a:stretch/>
        </p:blipFill>
        <p:spPr bwMode="auto">
          <a:xfrm>
            <a:off x="6583473" y="4461163"/>
            <a:ext cx="2473220" cy="1854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11galeria_kpfertil_kpfertil">
            <a:extLst>
              <a:ext uri="{FF2B5EF4-FFF2-40B4-BE49-F238E27FC236}">
                <a16:creationId xmlns:a16="http://schemas.microsoft.com/office/drawing/2014/main" id="{75669264-CC03-D43F-366B-266FAA06041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179960" y="2514723"/>
            <a:ext cx="2473219" cy="1854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Placeholder 127" descr="A picture containing outdoor, nature, water, mountain&#10;&#10;Description automatically generated">
            <a:extLst>
              <a:ext uri="{FF2B5EF4-FFF2-40B4-BE49-F238E27FC236}">
                <a16:creationId xmlns:a16="http://schemas.microsoft.com/office/drawing/2014/main" id="{0AC74248-D1C4-1999-9BAF-685A8947F22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19000" contrast="1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4743"/>
          <a:stretch/>
        </p:blipFill>
        <p:spPr>
          <a:xfrm>
            <a:off x="6583473" y="563124"/>
            <a:ext cx="2473220" cy="185491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4F375AE-9376-D6E0-647A-B77AB11BCD63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r="4251" b="2672"/>
          <a:stretch/>
        </p:blipFill>
        <p:spPr>
          <a:xfrm>
            <a:off x="9179960" y="563124"/>
            <a:ext cx="2473219" cy="1854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6667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4361BAF2-50DA-54B8-DAEE-F427F4EF52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DengXian" panose="02010600030101010101" pitchFamily="2" charset="-122"/>
                <a:ea typeface="DengXian" panose="02010600030101010101" pitchFamily="2" charset="-122"/>
              </a:rPr>
              <a:t>ESG COMMITTED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EA9EF90-4601-B38E-1831-6BDABE4F5A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8915" y="1717964"/>
            <a:ext cx="6109995" cy="45981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400" dirty="0">
                <a:latin typeface="DengXian" panose="02010600030101010101" pitchFamily="2" charset="-122"/>
                <a:ea typeface="DengXian" panose="02010600030101010101" pitchFamily="2" charset="-122"/>
              </a:rPr>
              <a:t>Natural, organic product with minimal environmental impact</a:t>
            </a:r>
          </a:p>
          <a:p>
            <a:r>
              <a:rPr lang="en-GB" sz="1200" dirty="0">
                <a:latin typeface="DengXian" panose="02010600030101010101" pitchFamily="2" charset="-122"/>
                <a:ea typeface="DengXian" panose="02010600030101010101" pitchFamily="2" charset="-122"/>
              </a:rPr>
              <a:t>No water used during production &amp; no tailings disposal  </a:t>
            </a:r>
          </a:p>
          <a:p>
            <a:r>
              <a:rPr lang="en-GB" sz="1200" dirty="0">
                <a:latin typeface="DengXian" panose="02010600030101010101" pitchFamily="2" charset="-122"/>
                <a:ea typeface="DengXian" panose="02010600030101010101" pitchFamily="2" charset="-122"/>
              </a:rPr>
              <a:t>No contaminants including chloride &amp; salt</a:t>
            </a:r>
          </a:p>
          <a:p>
            <a:r>
              <a:rPr lang="en-GB" sz="1200" dirty="0">
                <a:latin typeface="DengXian" panose="02010600030101010101" pitchFamily="2" charset="-122"/>
                <a:ea typeface="DengXian" panose="02010600030101010101" pitchFamily="2" charset="-122"/>
              </a:rPr>
              <a:t>Low leaching reduces groundwater contamination </a:t>
            </a:r>
          </a:p>
          <a:p>
            <a:r>
              <a:rPr lang="en-GB" sz="1200" dirty="0">
                <a:latin typeface="DengXian" panose="02010600030101010101" pitchFamily="2" charset="-122"/>
                <a:ea typeface="DengXian" panose="02010600030101010101" pitchFamily="2" charset="-122"/>
              </a:rPr>
              <a:t>Slow release product with residual effect</a:t>
            </a:r>
          </a:p>
          <a:p>
            <a:pPr marL="0" indent="0">
              <a:buNone/>
            </a:pPr>
            <a:endParaRPr lang="en-GB" sz="1400" dirty="0"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 marL="0" indent="0">
              <a:buNone/>
            </a:pPr>
            <a:r>
              <a:rPr lang="en-GB" sz="1400" dirty="0">
                <a:latin typeface="DengXian" panose="02010600030101010101" pitchFamily="2" charset="-122"/>
                <a:ea typeface="DengXian" panose="02010600030101010101" pitchFamily="2" charset="-122"/>
              </a:rPr>
              <a:t>Low carbon emissions</a:t>
            </a:r>
          </a:p>
          <a:p>
            <a:r>
              <a:rPr lang="en-GB" sz="1200" dirty="0">
                <a:latin typeface="DengXian" panose="02010600030101010101" pitchFamily="2" charset="-122"/>
                <a:ea typeface="DengXian" panose="02010600030101010101" pitchFamily="2" charset="-122"/>
              </a:rPr>
              <a:t>Used locally meaning that very little transport is required</a:t>
            </a:r>
          </a:p>
          <a:p>
            <a:r>
              <a:rPr lang="en-GB" sz="1200" dirty="0">
                <a:latin typeface="DengXian" panose="02010600030101010101" pitchFamily="2" charset="-122"/>
                <a:ea typeface="DengXian" panose="02010600030101010101" pitchFamily="2" charset="-122"/>
              </a:rPr>
              <a:t>Product increases crop yields &amp; productivity, with benefits including reducing the need for deforestation</a:t>
            </a:r>
          </a:p>
          <a:p>
            <a:pPr marL="0" indent="0">
              <a:buNone/>
            </a:pPr>
            <a:endParaRPr lang="en-GB" sz="1400" dirty="0"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 marL="0" indent="0">
              <a:buNone/>
            </a:pPr>
            <a:r>
              <a:rPr lang="en-GB" sz="1400" dirty="0">
                <a:latin typeface="DengXian" panose="02010600030101010101" pitchFamily="2" charset="-122"/>
                <a:ea typeface="DengXian" panose="02010600030101010101" pitchFamily="2" charset="-122"/>
              </a:rPr>
              <a:t>A carbon-free company</a:t>
            </a:r>
          </a:p>
          <a:p>
            <a:r>
              <a:rPr lang="en-GB" sz="1200" dirty="0">
                <a:latin typeface="DengXian" panose="02010600030101010101" pitchFamily="2" charset="-122"/>
                <a:ea typeface="DengXian" panose="02010600030101010101" pitchFamily="2" charset="-122"/>
              </a:rPr>
              <a:t>New solar power facility provides all the power requirements</a:t>
            </a:r>
          </a:p>
          <a:p>
            <a:r>
              <a:rPr lang="en-GB" sz="1200" dirty="0">
                <a:latin typeface="DengXian" panose="02010600030101010101" pitchFamily="2" charset="-122"/>
                <a:ea typeface="DengXian" panose="02010600030101010101" pitchFamily="2" charset="-122"/>
              </a:rPr>
              <a:t>Off-set initiatives include planting thousands of native trees</a:t>
            </a:r>
          </a:p>
          <a:p>
            <a:pPr marL="0" indent="0">
              <a:buNone/>
            </a:pPr>
            <a:endParaRPr lang="en-GB" sz="1400" dirty="0"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E5191E-EBC3-5991-7FCA-470A7476E7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Corporate Presentation  Q1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EA32CB-460E-9C87-27C8-501409092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9179F-388A-4AE4-9213-F25A8E48C31F}" type="slidenum">
              <a:rPr lang="en-GB" smtClean="0"/>
              <a:pPr/>
              <a:t>6</a:t>
            </a:fld>
            <a:endParaRPr lang="en-GB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65733EC-A301-54ED-B15A-5D5F9655F467}"/>
              </a:ext>
            </a:extLst>
          </p:cNvPr>
          <p:cNvSpPr txBox="1">
            <a:spLocks/>
          </p:cNvSpPr>
          <p:nvPr/>
        </p:nvSpPr>
        <p:spPr>
          <a:xfrm>
            <a:off x="348915" y="1091309"/>
            <a:ext cx="11502189" cy="365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DengXian Light" panose="02010600030101010101" pitchFamily="2" charset="-122"/>
                <a:ea typeface="DengXian Light" panose="02010600030101010101" pitchFamily="2" charset="-122"/>
                <a:cs typeface="Cordia New" panose="020B0502040204020203" pitchFamily="34" charset="-34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/>
                </a:solidFill>
                <a:latin typeface="DengXian Light" panose="02010600030101010101" pitchFamily="2" charset="-122"/>
                <a:ea typeface="DengXian Light" panose="02010600030101010101" pitchFamily="2" charset="-122"/>
                <a:cs typeface="Cordia New" panose="020B0502040204020203" pitchFamily="34" charset="-34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bg1"/>
                </a:solidFill>
                <a:latin typeface="DengXian Light" panose="02010600030101010101" pitchFamily="2" charset="-122"/>
                <a:ea typeface="DengXian Light" panose="02010600030101010101" pitchFamily="2" charset="-122"/>
                <a:cs typeface="Cordia New" panose="020B0502040204020203" pitchFamily="34" charset="-34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/>
                </a:solidFill>
                <a:latin typeface="DengXian Light" panose="02010600030101010101" pitchFamily="2" charset="-122"/>
                <a:ea typeface="DengXian Light" panose="02010600030101010101" pitchFamily="2" charset="-122"/>
                <a:cs typeface="Cordia New" panose="020B0502040204020203" pitchFamily="34" charset="-34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/>
                </a:solidFill>
                <a:latin typeface="DengXian Light" panose="02010600030101010101" pitchFamily="2" charset="-122"/>
                <a:ea typeface="DengXian Light" panose="02010600030101010101" pitchFamily="2" charset="-122"/>
                <a:cs typeface="Cordia New" panose="020B0502040204020203" pitchFamily="34" charset="-34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dirty="0">
                <a:solidFill>
                  <a:srgbClr val="1DAB4B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Implemented Net Zero Strategy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47ED9B6-B129-09C6-400A-2D7CA9AEA5A5}"/>
              </a:ext>
            </a:extLst>
          </p:cNvPr>
          <p:cNvSpPr txBox="1"/>
          <p:nvPr/>
        </p:nvSpPr>
        <p:spPr>
          <a:xfrm>
            <a:off x="6458910" y="4166337"/>
            <a:ext cx="268291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200" b="0" i="0" dirty="0">
                <a:effectLst/>
                <a:latin typeface="DengXian" panose="02010600030101010101" pitchFamily="2" charset="-122"/>
                <a:ea typeface="DengXian" panose="02010600030101010101" pitchFamily="2" charset="-122"/>
              </a:rPr>
              <a:t>Received the London Stock Exchange’s Green Economy Mark, which recognises Harvest’s contribution to the global  green economy &amp; efforts to support the transition to a net zero economy.</a:t>
            </a:r>
            <a:endParaRPr lang="pt-BR" sz="1200" dirty="0"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8139CF6D-ED14-331D-B67B-56F348B6698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5024" y="1832223"/>
            <a:ext cx="1905699" cy="190569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A0DD1BE-1C27-4DCF-879B-3BDAE7FECB86}"/>
              </a:ext>
            </a:extLst>
          </p:cNvPr>
          <p:cNvSpPr txBox="1"/>
          <p:nvPr/>
        </p:nvSpPr>
        <p:spPr>
          <a:xfrm>
            <a:off x="9168190" y="4166337"/>
            <a:ext cx="268291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b="0" i="0" dirty="0">
                <a:effectLst/>
                <a:latin typeface="DengXian" panose="02010600030101010101" pitchFamily="2" charset="-122"/>
                <a:ea typeface="DengXian" panose="02010600030101010101" pitchFamily="2" charset="-122"/>
              </a:rPr>
              <a:t>Input Approval Programme in accordance with main organic production guidelines (US, European, </a:t>
            </a:r>
            <a:r>
              <a:rPr lang="en-US" sz="1200" b="0" i="0" dirty="0" err="1">
                <a:effectLst/>
                <a:latin typeface="DengXian" panose="02010600030101010101" pitchFamily="2" charset="-122"/>
                <a:ea typeface="DengXian" panose="02010600030101010101" pitchFamily="2" charset="-122"/>
              </a:rPr>
              <a:t>IFOAM</a:t>
            </a:r>
            <a:r>
              <a:rPr lang="en-US" sz="1200" b="0" i="0" dirty="0">
                <a:effectLst/>
                <a:latin typeface="DengXian" panose="02010600030101010101" pitchFamily="2" charset="-122"/>
                <a:ea typeface="DengXian" panose="02010600030101010101" pitchFamily="2" charset="-122"/>
              </a:rPr>
              <a:t>, Japanese, Canadian, Brazilian &amp; Demeter Standards).</a:t>
            </a:r>
            <a:endParaRPr lang="pt-BR" sz="1200" dirty="0"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pic>
        <p:nvPicPr>
          <p:cNvPr id="13" name="Imagem 26" descr="Imagem 26">
            <a:extLst>
              <a:ext uri="{FF2B5EF4-FFF2-40B4-BE49-F238E27FC236}">
                <a16:creationId xmlns:a16="http://schemas.microsoft.com/office/drawing/2014/main" id="{58A659F6-ABDC-DEE3-0C8B-FCDF1E0A141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83558" y="1813576"/>
            <a:ext cx="1857479" cy="1857479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2999307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729277E-67B4-51B8-A47A-568DD070FE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INVESTMENT CASE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7C5D7D-D18C-9562-3600-67CCEB1761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Corporate Presentation  Q1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1A4F5D-7934-4EC2-245E-A639017532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9179F-388A-4AE4-9213-F25A8E48C31F}" type="slidenum">
              <a:rPr lang="en-GB" smtClean="0"/>
              <a:pPr/>
              <a:t>7</a:t>
            </a:fld>
            <a:endParaRPr lang="en-GB"/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8DB8BCD9-982E-A623-67B5-1213BF96BE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7782780"/>
              </p:ext>
            </p:extLst>
          </p:nvPr>
        </p:nvGraphicFramePr>
        <p:xfrm>
          <a:off x="620506" y="1550015"/>
          <a:ext cx="10950987" cy="40925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0329">
                  <a:extLst>
                    <a:ext uri="{9D8B030D-6E8A-4147-A177-3AD203B41FA5}">
                      <a16:colId xmlns:a16="http://schemas.microsoft.com/office/drawing/2014/main" val="560188168"/>
                    </a:ext>
                  </a:extLst>
                </a:gridCol>
                <a:gridCol w="3650329">
                  <a:extLst>
                    <a:ext uri="{9D8B030D-6E8A-4147-A177-3AD203B41FA5}">
                      <a16:colId xmlns:a16="http://schemas.microsoft.com/office/drawing/2014/main" val="2152317276"/>
                    </a:ext>
                  </a:extLst>
                </a:gridCol>
                <a:gridCol w="3650329">
                  <a:extLst>
                    <a:ext uri="{9D8B030D-6E8A-4147-A177-3AD203B41FA5}">
                      <a16:colId xmlns:a16="http://schemas.microsoft.com/office/drawing/2014/main" val="4273359277"/>
                    </a:ext>
                  </a:extLst>
                </a:gridCol>
              </a:tblGrid>
              <a:tr h="2046251">
                <a:tc>
                  <a:txBody>
                    <a:bodyPr/>
                    <a:lstStyle/>
                    <a:p>
                      <a:pPr algn="ctr"/>
                      <a:endParaRPr lang="en-GB" sz="1600" b="0" dirty="0">
                        <a:solidFill>
                          <a:srgbClr val="1DAB4B"/>
                        </a:solidFill>
                        <a:latin typeface="DengXian Light" panose="02010600030101010101" pitchFamily="2" charset="-122"/>
                        <a:ea typeface="DengXian Light" panose="02010600030101010101" pitchFamily="2" charset="-122"/>
                      </a:endParaRPr>
                    </a:p>
                    <a:p>
                      <a:pPr algn="ctr"/>
                      <a:r>
                        <a:rPr lang="en-GB" sz="1600" b="0" dirty="0">
                          <a:solidFill>
                            <a:srgbClr val="1DAB4B"/>
                          </a:solidFill>
                          <a:latin typeface="DengXian Light" panose="02010600030101010101" pitchFamily="2" charset="-122"/>
                          <a:ea typeface="DengXian Light" panose="02010600030101010101" pitchFamily="2" charset="-122"/>
                        </a:rPr>
                        <a:t>LONG-LIFE, FLAGSHIP PROJECT </a:t>
                      </a:r>
                    </a:p>
                    <a:p>
                      <a:pPr algn="ctr"/>
                      <a:endParaRPr lang="en-GB" sz="1200" b="0" dirty="0">
                        <a:solidFill>
                          <a:schemeClr val="tx1"/>
                        </a:solidFill>
                        <a:latin typeface="DengXian Light" panose="02010600030101010101" pitchFamily="2" charset="-122"/>
                        <a:ea typeface="DengXian Light" panose="02010600030101010101" pitchFamily="2" charset="-122"/>
                      </a:endParaRPr>
                    </a:p>
                    <a:p>
                      <a:pPr algn="ct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DengXian Light" panose="02010600030101010101" pitchFamily="2" charset="-122"/>
                          <a:ea typeface="DengXian Light" panose="02010600030101010101" pitchFamily="2" charset="-122"/>
                        </a:rPr>
                        <a:t>Organic fertiliser project located in the heart of Brazil’s agricultural market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0" dirty="0">
                        <a:solidFill>
                          <a:srgbClr val="1DAB4B"/>
                        </a:solidFill>
                        <a:latin typeface="DengXian Light" panose="02010600030101010101" pitchFamily="2" charset="-122"/>
                        <a:ea typeface="DengXian Light" panose="02010600030101010101" pitchFamily="2" charset="-122"/>
                      </a:endParaRPr>
                    </a:p>
                    <a:p>
                      <a:pPr algn="ctr"/>
                      <a:r>
                        <a:rPr lang="en-GB" sz="1600" b="0" dirty="0">
                          <a:solidFill>
                            <a:srgbClr val="1DAB4B"/>
                          </a:solidFill>
                          <a:latin typeface="DengXian Light" panose="02010600030101010101" pitchFamily="2" charset="-122"/>
                          <a:ea typeface="DengXian Light" panose="02010600030101010101" pitchFamily="2" charset="-122"/>
                        </a:rPr>
                        <a:t>BUILDING SALES &amp; REACH</a:t>
                      </a:r>
                    </a:p>
                    <a:p>
                      <a:pPr algn="ctr"/>
                      <a:endParaRPr lang="en-GB" sz="1200" b="0" dirty="0">
                        <a:solidFill>
                          <a:schemeClr val="tx1"/>
                        </a:solidFill>
                        <a:latin typeface="DengXian Light" panose="02010600030101010101" pitchFamily="2" charset="-122"/>
                        <a:ea typeface="DengXian Light" panose="02010600030101010101" pitchFamily="2" charset="-122"/>
                      </a:endParaRPr>
                    </a:p>
                    <a:p>
                      <a:pPr algn="ct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DengXian Light" panose="02010600030101010101" pitchFamily="2" charset="-122"/>
                          <a:ea typeface="DengXian Light" panose="02010600030101010101" pitchFamily="2" charset="-122"/>
                        </a:rPr>
                        <a:t>Strong invoiced sales showing 83% CAGR over the last 3 years anticipated to continue</a:t>
                      </a:r>
                    </a:p>
                    <a:p>
                      <a:pPr algn="ctr"/>
                      <a:endParaRPr lang="en-GB" sz="1600" b="0" dirty="0">
                        <a:solidFill>
                          <a:schemeClr val="tx1"/>
                        </a:solidFill>
                        <a:latin typeface="DengXian Light" panose="02010600030101010101" pitchFamily="2" charset="-122"/>
                        <a:ea typeface="DengXian Light" panose="02010600030101010101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0" dirty="0">
                        <a:solidFill>
                          <a:srgbClr val="1DAB4B"/>
                        </a:solidFill>
                        <a:latin typeface="DengXian Light" panose="02010600030101010101" pitchFamily="2" charset="-122"/>
                        <a:ea typeface="DengXian Light" panose="02010600030101010101" pitchFamily="2" charset="-122"/>
                      </a:endParaRPr>
                    </a:p>
                    <a:p>
                      <a:pPr algn="ctr"/>
                      <a:r>
                        <a:rPr lang="en-GB" sz="1600" b="0" dirty="0">
                          <a:solidFill>
                            <a:srgbClr val="1DAB4B"/>
                          </a:solidFill>
                          <a:latin typeface="DengXian Light" panose="02010600030101010101" pitchFamily="2" charset="-122"/>
                          <a:ea typeface="DengXian Light" panose="02010600030101010101" pitchFamily="2" charset="-122"/>
                        </a:rPr>
                        <a:t>STRENGTHENING BALANCE SHEET</a:t>
                      </a:r>
                    </a:p>
                    <a:p>
                      <a:pPr algn="ctr"/>
                      <a:endParaRPr lang="en-GB" sz="1200" b="0" dirty="0">
                        <a:solidFill>
                          <a:schemeClr val="tx1"/>
                        </a:solidFill>
                        <a:latin typeface="DengXian Light" panose="02010600030101010101" pitchFamily="2" charset="-122"/>
                        <a:ea typeface="DengXian Light" panose="02010600030101010101" pitchFamily="2" charset="-122"/>
                      </a:endParaRPr>
                    </a:p>
                    <a:p>
                      <a:pPr algn="ct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DengXian Light" panose="02010600030101010101" pitchFamily="2" charset="-122"/>
                          <a:ea typeface="DengXian Light" panose="02010600030101010101" pitchFamily="2" charset="-122"/>
                        </a:rPr>
                        <a:t>Revenue generating, low cost &amp; high margin operation</a:t>
                      </a:r>
                    </a:p>
                    <a:p>
                      <a:pPr algn="ctr"/>
                      <a:endParaRPr lang="en-GB" sz="1600" b="0" dirty="0">
                        <a:solidFill>
                          <a:schemeClr val="tx1"/>
                        </a:solidFill>
                        <a:latin typeface="DengXian Light" panose="02010600030101010101" pitchFamily="2" charset="-122"/>
                        <a:ea typeface="DengXian Light" panose="02010600030101010101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68196104"/>
                  </a:ext>
                </a:extLst>
              </a:tr>
              <a:tr h="2046251">
                <a:tc>
                  <a:txBody>
                    <a:bodyPr/>
                    <a:lstStyle/>
                    <a:p>
                      <a:pPr algn="ctr"/>
                      <a:endParaRPr lang="en-GB" sz="1600" b="0" dirty="0">
                        <a:solidFill>
                          <a:srgbClr val="1DAB4B"/>
                        </a:solidFill>
                        <a:latin typeface="DengXian Light" panose="02010600030101010101" pitchFamily="2" charset="-122"/>
                        <a:ea typeface="DengXian Light" panose="02010600030101010101" pitchFamily="2" charset="-122"/>
                      </a:endParaRPr>
                    </a:p>
                    <a:p>
                      <a:pPr algn="ctr"/>
                      <a:r>
                        <a:rPr lang="en-GB" sz="1600" b="0" dirty="0">
                          <a:solidFill>
                            <a:srgbClr val="1DAB4B"/>
                          </a:solidFill>
                          <a:latin typeface="DengXian Light" panose="02010600030101010101" pitchFamily="2" charset="-122"/>
                          <a:ea typeface="DengXian Light" panose="02010600030101010101" pitchFamily="2" charset="-122"/>
                        </a:rPr>
                        <a:t>STRONG MARKET FUNDAMENTALS</a:t>
                      </a:r>
                    </a:p>
                    <a:p>
                      <a:pPr algn="ctr"/>
                      <a:endParaRPr lang="en-GB" sz="1600" b="0" dirty="0">
                        <a:solidFill>
                          <a:schemeClr val="tx1"/>
                        </a:solidFill>
                        <a:latin typeface="DengXian Light" panose="02010600030101010101" pitchFamily="2" charset="-122"/>
                        <a:ea typeface="DengXian Light" panose="02010600030101010101" pitchFamily="2" charset="-122"/>
                      </a:endParaRPr>
                    </a:p>
                    <a:p>
                      <a:pPr algn="ct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DengXian Light" panose="02010600030101010101" pitchFamily="2" charset="-122"/>
                          <a:ea typeface="DengXian Light" panose="02010600030101010101" pitchFamily="2" charset="-122"/>
                        </a:rPr>
                        <a:t>The global fertilizers market projected to register a CAGR of 3.8% during 2022-2027</a:t>
                      </a:r>
                      <a:endParaRPr lang="en-GB" sz="1600" b="0" dirty="0">
                        <a:solidFill>
                          <a:schemeClr val="tx1"/>
                        </a:solidFill>
                        <a:latin typeface="DengXian Light" panose="02010600030101010101" pitchFamily="2" charset="-122"/>
                        <a:ea typeface="DengXian Light" panose="02010600030101010101" pitchFamily="2" charset="-122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0" dirty="0">
                        <a:solidFill>
                          <a:schemeClr val="tx1"/>
                        </a:solidFill>
                        <a:latin typeface="DengXian Light" panose="02010600030101010101" pitchFamily="2" charset="-122"/>
                        <a:ea typeface="DengXian Light" panose="02010600030101010101" pitchFamily="2" charset="-122"/>
                      </a:endParaRPr>
                    </a:p>
                    <a:p>
                      <a:pPr algn="ctr"/>
                      <a:r>
                        <a:rPr lang="en-GB" sz="1600" b="0" dirty="0">
                          <a:solidFill>
                            <a:srgbClr val="1DAB4B"/>
                          </a:solidFill>
                          <a:latin typeface="DengXian Light" panose="02010600030101010101" pitchFamily="2" charset="-122"/>
                          <a:ea typeface="DengXian Light" panose="02010600030101010101" pitchFamily="2" charset="-122"/>
                        </a:rPr>
                        <a:t>ROBUST ESG CREDENTIALS  </a:t>
                      </a:r>
                    </a:p>
                    <a:p>
                      <a:pPr algn="ctr"/>
                      <a:endParaRPr lang="en-GB" sz="1600" b="0" dirty="0">
                        <a:solidFill>
                          <a:schemeClr val="tx1"/>
                        </a:solidFill>
                        <a:latin typeface="DengXian Light" panose="02010600030101010101" pitchFamily="2" charset="-122"/>
                        <a:ea typeface="DengXian Light" panose="02010600030101010101" pitchFamily="2" charset="-122"/>
                      </a:endParaRPr>
                    </a:p>
                    <a:p>
                      <a:pPr algn="ct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DengXian Light" panose="02010600030101010101" pitchFamily="2" charset="-122"/>
                          <a:ea typeface="DengXian Light" panose="02010600030101010101" pitchFamily="2" charset="-122"/>
                        </a:rPr>
                        <a:t>Carbon-free company delivering certified organic product </a:t>
                      </a:r>
                      <a:endParaRPr lang="en-GB" sz="1600" b="0" dirty="0">
                        <a:solidFill>
                          <a:schemeClr val="tx1"/>
                        </a:solidFill>
                        <a:latin typeface="DengXian Light" panose="02010600030101010101" pitchFamily="2" charset="-122"/>
                        <a:ea typeface="DengXian Light" panose="02010600030101010101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0" dirty="0">
                        <a:solidFill>
                          <a:schemeClr val="tx1"/>
                        </a:solidFill>
                        <a:latin typeface="DengXian Light" panose="02010600030101010101" pitchFamily="2" charset="-122"/>
                        <a:ea typeface="DengXian Light" panose="02010600030101010101" pitchFamily="2" charset="-122"/>
                      </a:endParaRPr>
                    </a:p>
                    <a:p>
                      <a:pPr algn="ctr"/>
                      <a:r>
                        <a:rPr lang="en-GB" sz="1600" b="0" dirty="0">
                          <a:solidFill>
                            <a:srgbClr val="1DAB4B"/>
                          </a:solidFill>
                          <a:latin typeface="DengXian Light" panose="02010600030101010101" pitchFamily="2" charset="-122"/>
                          <a:ea typeface="DengXian Light" panose="02010600030101010101" pitchFamily="2" charset="-122"/>
                        </a:rPr>
                        <a:t>EXCEPTIONAL TEAM </a:t>
                      </a:r>
                    </a:p>
                    <a:p>
                      <a:pPr algn="ctr"/>
                      <a:endParaRPr lang="en-GB" sz="1600" b="0" dirty="0">
                        <a:solidFill>
                          <a:schemeClr val="tx1"/>
                        </a:solidFill>
                        <a:latin typeface="DengXian Light" panose="02010600030101010101" pitchFamily="2" charset="-122"/>
                        <a:ea typeface="DengXian Light" panose="02010600030101010101" pitchFamily="2" charset="-122"/>
                      </a:endParaRPr>
                    </a:p>
                    <a:p>
                      <a:pPr algn="ct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DengXian Light" panose="02010600030101010101" pitchFamily="2" charset="-122"/>
                          <a:ea typeface="DengXian Light" panose="02010600030101010101" pitchFamily="2" charset="-122"/>
                        </a:rPr>
                        <a:t>Proven in-country and operational experience with extensive network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2766953"/>
                  </a:ext>
                </a:extLst>
              </a:tr>
            </a:tbl>
          </a:graphicData>
        </a:graphic>
      </p:graphicFrame>
      <p:pic>
        <p:nvPicPr>
          <p:cNvPr id="3" name="Graphic 2" descr="The lulav with solid fill">
            <a:extLst>
              <a:ext uri="{FF2B5EF4-FFF2-40B4-BE49-F238E27FC236}">
                <a16:creationId xmlns:a16="http://schemas.microsoft.com/office/drawing/2014/main" id="{A6C77E7B-A66D-30F3-51C4-CC65BB5EA7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50140" y="2738940"/>
            <a:ext cx="690059" cy="690059"/>
          </a:xfrm>
          <a:prstGeom prst="rect">
            <a:avLst/>
          </a:prstGeom>
        </p:spPr>
      </p:pic>
      <p:pic>
        <p:nvPicPr>
          <p:cNvPr id="9" name="Graphic 8" descr="Seeds with solid fill">
            <a:extLst>
              <a:ext uri="{FF2B5EF4-FFF2-40B4-BE49-F238E27FC236}">
                <a16:creationId xmlns:a16="http://schemas.microsoft.com/office/drawing/2014/main" id="{B928D2B0-F988-70A2-98F9-4A0E9AD39D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675970" y="2738941"/>
            <a:ext cx="840059" cy="690059"/>
          </a:xfrm>
          <a:prstGeom prst="rect">
            <a:avLst/>
          </a:prstGeom>
        </p:spPr>
      </p:pic>
      <p:pic>
        <p:nvPicPr>
          <p:cNvPr id="11" name="Graphic 10" descr="Upward trend with solid fill">
            <a:extLst>
              <a:ext uri="{FF2B5EF4-FFF2-40B4-BE49-F238E27FC236}">
                <a16:creationId xmlns:a16="http://schemas.microsoft.com/office/drawing/2014/main" id="{FDE13694-BF1D-5319-6642-DF427E871BB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461079" y="2738939"/>
            <a:ext cx="690059" cy="690059"/>
          </a:xfrm>
          <a:prstGeom prst="rect">
            <a:avLst/>
          </a:prstGeom>
        </p:spPr>
      </p:pic>
      <p:pic>
        <p:nvPicPr>
          <p:cNvPr id="13" name="Graphic 12" descr="Sprouting Seed with solid fill">
            <a:extLst>
              <a:ext uri="{FF2B5EF4-FFF2-40B4-BE49-F238E27FC236}">
                <a16:creationId xmlns:a16="http://schemas.microsoft.com/office/drawing/2014/main" id="{BC21B714-60CC-F93A-530A-A39F30DBB27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850017" y="4945461"/>
            <a:ext cx="690059" cy="690059"/>
          </a:xfrm>
          <a:prstGeom prst="rect">
            <a:avLst/>
          </a:prstGeom>
        </p:spPr>
      </p:pic>
      <p:pic>
        <p:nvPicPr>
          <p:cNvPr id="15" name="Graphic 14" descr="Target Audience with solid fill">
            <a:extLst>
              <a:ext uri="{FF2B5EF4-FFF2-40B4-BE49-F238E27FC236}">
                <a16:creationId xmlns:a16="http://schemas.microsoft.com/office/drawing/2014/main" id="{ECFEC2E1-6BB7-E90F-F440-1CAA1343E7A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453647" y="4952458"/>
            <a:ext cx="690059" cy="690059"/>
          </a:xfrm>
          <a:prstGeom prst="rect">
            <a:avLst/>
          </a:prstGeom>
        </p:spPr>
      </p:pic>
      <p:pic>
        <p:nvPicPr>
          <p:cNvPr id="21" name="Graphic 20" descr="Sustainability with solid fill">
            <a:extLst>
              <a:ext uri="{FF2B5EF4-FFF2-40B4-BE49-F238E27FC236}">
                <a16:creationId xmlns:a16="http://schemas.microsoft.com/office/drawing/2014/main" id="{BD76F52B-F3F8-A92D-97C0-16B28606821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750970" y="4945462"/>
            <a:ext cx="690059" cy="690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8072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754242-8C34-DF87-CACC-BAA588E508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BOARD OF DIRECTORS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0BD5FA-49F1-524E-6969-76C2B15BBF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11705" y="1299412"/>
            <a:ext cx="10439399" cy="5016668"/>
          </a:xfrm>
        </p:spPr>
        <p:txBody>
          <a:bodyPr>
            <a:normAutofit fontScale="92500"/>
          </a:bodyPr>
          <a:lstStyle/>
          <a:p>
            <a:pPr marL="0" indent="0">
              <a:lnSpc>
                <a:spcPts val="1700"/>
              </a:lnSpc>
              <a:spcBef>
                <a:spcPts val="0"/>
              </a:spcBef>
              <a:buNone/>
            </a:pPr>
            <a:r>
              <a:rPr lang="en-GB" b="1" dirty="0">
                <a:solidFill>
                  <a:srgbClr val="1DAB4B"/>
                </a:solidFill>
              </a:rPr>
              <a:t>Brian McMaster, Executive Chairman</a:t>
            </a:r>
          </a:p>
          <a:p>
            <a:pPr marL="0" indent="0">
              <a:lnSpc>
                <a:spcPts val="1700"/>
              </a:lnSpc>
              <a:spcBef>
                <a:spcPts val="0"/>
              </a:spcBef>
              <a:buNone/>
            </a:pPr>
            <a:r>
              <a:rPr lang="en-GB" dirty="0"/>
              <a:t>+25 years’ experience in corporate reconstruction, turnaround, and performance improvement, alongside c.25 years in the mining industry. </a:t>
            </a:r>
          </a:p>
          <a:p>
            <a:pPr marL="0" indent="0">
              <a:lnSpc>
                <a:spcPts val="1700"/>
              </a:lnSpc>
              <a:spcBef>
                <a:spcPts val="0"/>
              </a:spcBef>
              <a:buNone/>
            </a:pPr>
            <a:r>
              <a:rPr lang="en-GB" dirty="0"/>
              <a:t>Founder of several ASX-listed companies and managed the reorganisation, recapitalisation and listing of +20 companies. </a:t>
            </a:r>
          </a:p>
          <a:p>
            <a:pPr marL="0" indent="0">
              <a:lnSpc>
                <a:spcPts val="1700"/>
              </a:lnSpc>
              <a:spcBef>
                <a:spcPts val="0"/>
              </a:spcBef>
              <a:buNone/>
            </a:pPr>
            <a:r>
              <a:rPr lang="en-GB" dirty="0"/>
              <a:t>Founding director of venture capital and advisory firm Garrison Capital Pty Ltd. </a:t>
            </a:r>
          </a:p>
          <a:p>
            <a:pPr marL="0" indent="0">
              <a:lnSpc>
                <a:spcPts val="1700"/>
              </a:lnSpc>
              <a:spcBef>
                <a:spcPts val="0"/>
              </a:spcBef>
              <a:buNone/>
            </a:pPr>
            <a:endParaRPr lang="en-GB" dirty="0"/>
          </a:p>
          <a:p>
            <a:pPr marL="0" indent="0">
              <a:lnSpc>
                <a:spcPts val="1700"/>
              </a:lnSpc>
              <a:spcBef>
                <a:spcPts val="0"/>
              </a:spcBef>
              <a:buNone/>
            </a:pPr>
            <a:r>
              <a:rPr lang="en-GB" b="1" dirty="0">
                <a:solidFill>
                  <a:srgbClr val="1DAB4B"/>
                </a:solidFill>
              </a:rPr>
              <a:t>Luis Azevedo, Executive Director</a:t>
            </a:r>
          </a:p>
          <a:p>
            <a:pPr marL="0" indent="0">
              <a:lnSpc>
                <a:spcPts val="1700"/>
              </a:lnSpc>
              <a:spcBef>
                <a:spcPts val="0"/>
              </a:spcBef>
              <a:buNone/>
            </a:pPr>
            <a:r>
              <a:rPr lang="en-GB" dirty="0"/>
              <a:t>+25 years of mining experience in Brazil. </a:t>
            </a:r>
            <a:r>
              <a:rPr lang="en-GB" dirty="0" err="1"/>
              <a:t>P.Geo</a:t>
            </a:r>
            <a:r>
              <a:rPr lang="en-GB" dirty="0"/>
              <a:t>, a lawyer, and an independent member of several TSX-ASX listed companies.</a:t>
            </a:r>
          </a:p>
          <a:p>
            <a:pPr marL="0" indent="0">
              <a:lnSpc>
                <a:spcPts val="1700"/>
              </a:lnSpc>
              <a:spcBef>
                <a:spcPts val="0"/>
              </a:spcBef>
              <a:buNone/>
            </a:pPr>
            <a:r>
              <a:rPr lang="en-GB" dirty="0"/>
              <a:t>Founder &amp; Managing Partner of </a:t>
            </a:r>
            <a:r>
              <a:rPr lang="en-GB" dirty="0" err="1"/>
              <a:t>FFA</a:t>
            </a:r>
            <a:r>
              <a:rPr lang="en-GB" dirty="0"/>
              <a:t> Legal, focused on natural resources companies.</a:t>
            </a:r>
          </a:p>
          <a:p>
            <a:pPr marL="0" indent="0">
              <a:lnSpc>
                <a:spcPts val="1700"/>
              </a:lnSpc>
              <a:spcBef>
                <a:spcPts val="0"/>
              </a:spcBef>
              <a:buNone/>
            </a:pPr>
            <a:r>
              <a:rPr lang="en-GB" dirty="0"/>
              <a:t>Co-Founder of </a:t>
            </a:r>
            <a:r>
              <a:rPr lang="en-GB" dirty="0" err="1"/>
              <a:t>Avanco</a:t>
            </a:r>
            <a:r>
              <a:rPr lang="en-GB" dirty="0"/>
              <a:t> Resources sold to Oz Minerals for $430 million.</a:t>
            </a:r>
          </a:p>
          <a:p>
            <a:pPr marL="0" indent="0">
              <a:lnSpc>
                <a:spcPts val="1700"/>
              </a:lnSpc>
              <a:spcBef>
                <a:spcPts val="0"/>
              </a:spcBef>
              <a:buNone/>
            </a:pPr>
            <a:r>
              <a:rPr lang="en-GB" dirty="0"/>
              <a:t>VP of the Brazilian National Conference of Industry’s Mining Council.</a:t>
            </a:r>
          </a:p>
          <a:p>
            <a:pPr marL="0" indent="0">
              <a:lnSpc>
                <a:spcPts val="1700"/>
              </a:lnSpc>
              <a:spcBef>
                <a:spcPts val="0"/>
              </a:spcBef>
              <a:buNone/>
            </a:pPr>
            <a:endParaRPr lang="en-GB" dirty="0"/>
          </a:p>
          <a:p>
            <a:pPr marL="0" indent="0">
              <a:lnSpc>
                <a:spcPts val="1700"/>
              </a:lnSpc>
              <a:spcBef>
                <a:spcPts val="0"/>
              </a:spcBef>
              <a:buNone/>
            </a:pPr>
            <a:r>
              <a:rPr lang="en-GB" b="1" dirty="0">
                <a:solidFill>
                  <a:srgbClr val="1DAB4B"/>
                </a:solidFill>
              </a:rPr>
              <a:t>Alex Penha, Non-Executive Director</a:t>
            </a:r>
          </a:p>
          <a:p>
            <a:pPr marL="0" indent="0">
              <a:lnSpc>
                <a:spcPts val="1700"/>
              </a:lnSpc>
              <a:spcBef>
                <a:spcPts val="0"/>
              </a:spcBef>
              <a:buNone/>
            </a:pPr>
            <a:r>
              <a:rPr lang="en-GB" dirty="0"/>
              <a:t>+18 years mining capital markets experience.</a:t>
            </a:r>
          </a:p>
          <a:p>
            <a:pPr marL="0" indent="0">
              <a:lnSpc>
                <a:spcPts val="1700"/>
              </a:lnSpc>
              <a:spcBef>
                <a:spcPts val="0"/>
              </a:spcBef>
              <a:buNone/>
            </a:pPr>
            <a:r>
              <a:rPr lang="en-GB" dirty="0"/>
              <a:t>Founder &amp; Director 4B Mining Corp., EVP Corporate Development Bravo Mining Corp; former EVP Rio Verde Minerals, Rio Novo Gold, CFO GK Resources.</a:t>
            </a:r>
          </a:p>
          <a:p>
            <a:pPr marL="0" indent="0">
              <a:lnSpc>
                <a:spcPts val="1700"/>
              </a:lnSpc>
              <a:spcBef>
                <a:spcPts val="0"/>
              </a:spcBef>
              <a:buNone/>
            </a:pPr>
            <a:endParaRPr lang="en-GB" dirty="0"/>
          </a:p>
          <a:p>
            <a:pPr marL="0" indent="0">
              <a:lnSpc>
                <a:spcPts val="1700"/>
              </a:lnSpc>
              <a:spcBef>
                <a:spcPts val="0"/>
              </a:spcBef>
              <a:buNone/>
            </a:pPr>
            <a:r>
              <a:rPr lang="en-GB" b="1" dirty="0">
                <a:solidFill>
                  <a:srgbClr val="1DAB4B"/>
                </a:solidFill>
              </a:rPr>
              <a:t>Jack James, Non-Executive Director</a:t>
            </a:r>
          </a:p>
          <a:p>
            <a:pPr marL="0" indent="0">
              <a:lnSpc>
                <a:spcPts val="1700"/>
              </a:lnSpc>
              <a:spcBef>
                <a:spcPts val="0"/>
              </a:spcBef>
              <a:buNone/>
            </a:pPr>
            <a:r>
              <a:rPr lang="en-GB" dirty="0"/>
              <a:t>+20 years’ experience in chartered accounting specialising in corporate advisory and reconstruction. </a:t>
            </a:r>
          </a:p>
          <a:p>
            <a:pPr marL="0" indent="0">
              <a:lnSpc>
                <a:spcPts val="1700"/>
              </a:lnSpc>
              <a:spcBef>
                <a:spcPts val="0"/>
              </a:spcBef>
              <a:buNone/>
            </a:pPr>
            <a:r>
              <a:rPr lang="en-GB" dirty="0"/>
              <a:t>A partner of Palisade Business Consulting, which provides accounting, secretarial &amp; advisory services to private/ public companies, government &amp; other stakeholders. </a:t>
            </a:r>
          </a:p>
          <a:p>
            <a:pPr marL="0" indent="0">
              <a:lnSpc>
                <a:spcPts val="1700"/>
              </a:lnSpc>
              <a:spcBef>
                <a:spcPts val="0"/>
              </a:spcBef>
              <a:buNone/>
            </a:pPr>
            <a:r>
              <a:rPr lang="en-GB" dirty="0"/>
              <a:t>BA Business from the Queensland University of Technology &amp; a CA.</a:t>
            </a:r>
          </a:p>
          <a:p>
            <a:pPr marL="0" indent="0">
              <a:lnSpc>
                <a:spcPts val="1700"/>
              </a:lnSpc>
              <a:spcBef>
                <a:spcPts val="0"/>
              </a:spcBef>
              <a:buNone/>
            </a:pP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9810EF-B5F0-7C96-A8AA-F628F71CCA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Corporate Presentation  Q1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B9C318-F789-6076-9BB2-71814506B3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9179F-388A-4AE4-9213-F25A8E48C31F}" type="slidenum">
              <a:rPr lang="en-GB" smtClean="0"/>
              <a:pPr/>
              <a:t>8</a:t>
            </a:fld>
            <a:endParaRPr lang="en-GB"/>
          </a:p>
        </p:txBody>
      </p:sp>
      <p:pic>
        <p:nvPicPr>
          <p:cNvPr id="6" name="Picture 2" descr="Brian McMaster">
            <a:extLst>
              <a:ext uri="{FF2B5EF4-FFF2-40B4-BE49-F238E27FC236}">
                <a16:creationId xmlns:a16="http://schemas.microsoft.com/office/drawing/2014/main" id="{29E4A638-E58C-B353-A1A4-648D56A8F8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5299" y="1489453"/>
            <a:ext cx="779918" cy="779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Luis Azevedo">
            <a:extLst>
              <a:ext uri="{FF2B5EF4-FFF2-40B4-BE49-F238E27FC236}">
                <a16:creationId xmlns:a16="http://schemas.microsoft.com/office/drawing/2014/main" id="{9C8CC8AE-5808-3479-3FD9-A21A3D252E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5299" y="2758756"/>
            <a:ext cx="779918" cy="779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Jack James">
            <a:extLst>
              <a:ext uri="{FF2B5EF4-FFF2-40B4-BE49-F238E27FC236}">
                <a16:creationId xmlns:a16="http://schemas.microsoft.com/office/drawing/2014/main" id="{1D872368-1163-42E9-4FFD-E9FC44BEF3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5299" y="4978588"/>
            <a:ext cx="779918" cy="779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0742596-D6C9-812C-BC7F-EC9C760A1ED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5299" y="3951311"/>
            <a:ext cx="779918" cy="780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259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09BD74B-1604-6D8E-17F2-EAB723E967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CONTACTS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7718A9E-192F-20A0-EE83-D34FF31761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8915" y="4139514"/>
            <a:ext cx="11502189" cy="2557848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100" dirty="0">
                <a:cs typeface="Lato Light" charset="0"/>
              </a:rPr>
              <a:t>www.harvestminerals.net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sz="1100" dirty="0">
              <a:cs typeface="Lato Light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100" dirty="0">
                <a:cs typeface="Lato Light" charset="0"/>
              </a:rPr>
              <a:t>UK office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100" dirty="0">
                <a:cs typeface="Lato Light" charset="0"/>
              </a:rPr>
              <a:t>Level 1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100" dirty="0">
                <a:cs typeface="Lato Light" charset="0"/>
              </a:rPr>
              <a:t>20 North Audley Street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100" dirty="0">
                <a:cs typeface="Lato Light" charset="0"/>
              </a:rPr>
              <a:t>London, UK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sz="1100" dirty="0">
              <a:cs typeface="Lato Light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100" dirty="0">
                <a:cs typeface="Lato Light" charset="0"/>
              </a:rPr>
              <a:t>Brazilian office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100" dirty="0">
                <a:cs typeface="Lato Light" charset="0"/>
              </a:rPr>
              <a:t>Av. </a:t>
            </a:r>
            <a:r>
              <a:rPr lang="en-US" sz="1100" dirty="0" err="1">
                <a:cs typeface="Lato Light" charset="0"/>
              </a:rPr>
              <a:t>Jornalista</a:t>
            </a:r>
            <a:r>
              <a:rPr lang="en-US" sz="1100" dirty="0">
                <a:cs typeface="Lato Light" charset="0"/>
              </a:rPr>
              <a:t> Ricardo </a:t>
            </a:r>
            <a:r>
              <a:rPr lang="en-US" sz="1100" dirty="0" err="1">
                <a:cs typeface="Lato Light" charset="0"/>
              </a:rPr>
              <a:t>Marinho</a:t>
            </a:r>
            <a:r>
              <a:rPr lang="en-US" sz="1100" dirty="0">
                <a:cs typeface="Lato Light" charset="0"/>
              </a:rPr>
              <a:t> 360, </a:t>
            </a:r>
            <a:r>
              <a:rPr lang="en-US" sz="1100" dirty="0" err="1">
                <a:cs typeface="Lato Light" charset="0"/>
              </a:rPr>
              <a:t>sala</a:t>
            </a:r>
            <a:r>
              <a:rPr lang="en-US" sz="1100" dirty="0">
                <a:cs typeface="Lato Light" charset="0"/>
              </a:rPr>
              <a:t> 113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100" dirty="0">
                <a:cs typeface="Lato Light" charset="0"/>
              </a:rPr>
              <a:t>Ed. Cosmopolitan Barra da Tijuca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100" dirty="0">
                <a:cs typeface="Lato Light" charset="0"/>
              </a:rPr>
              <a:t>Rio de Janeiro, Brazil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100" dirty="0">
                <a:cs typeface="Lato Light" charset="0"/>
              </a:rPr>
              <a:t>  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100" dirty="0">
                <a:cs typeface="Lato Light" charset="0"/>
              </a:rPr>
              <a:t>    www.linkedin.com/company/harvest-minerals/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100" dirty="0">
                <a:cs typeface="Lato Light" charset="0"/>
              </a:rPr>
              <a:t>    @HarvestMinerals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GB" sz="11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3355BD-1BB7-F3DF-65EE-EDCA1BEAE4EE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8077200" y="6448425"/>
            <a:ext cx="4114800" cy="365125"/>
          </a:xfrm>
        </p:spPr>
        <p:txBody>
          <a:bodyPr/>
          <a:lstStyle/>
          <a:p>
            <a:r>
              <a:rPr lang="en-GB"/>
              <a:t>Corporate Presentation  Q1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A29774-0E20-B45B-1270-56E0D6AB0E1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787188" y="6456363"/>
            <a:ext cx="404812" cy="365125"/>
          </a:xfrm>
        </p:spPr>
        <p:txBody>
          <a:bodyPr/>
          <a:lstStyle/>
          <a:p>
            <a:fld id="{B349179F-388A-4AE4-9213-F25A8E48C31F}" type="slidenum">
              <a:rPr lang="en-GB" smtClean="0"/>
              <a:pPr/>
              <a:t>9</a:t>
            </a:fld>
            <a:endParaRPr lang="en-GB"/>
          </a:p>
        </p:txBody>
      </p:sp>
      <p:sp>
        <p:nvSpPr>
          <p:cNvPr id="8" name="Shape 1646">
            <a:extLst>
              <a:ext uri="{FF2B5EF4-FFF2-40B4-BE49-F238E27FC236}">
                <a16:creationId xmlns:a16="http://schemas.microsoft.com/office/drawing/2014/main" id="{2D04544B-8D00-28EA-3F62-10BCFE42A02C}"/>
              </a:ext>
            </a:extLst>
          </p:cNvPr>
          <p:cNvSpPr>
            <a:spLocks noChangeAspect="1"/>
          </p:cNvSpPr>
          <p:nvPr/>
        </p:nvSpPr>
        <p:spPr>
          <a:xfrm>
            <a:off x="415447" y="6257792"/>
            <a:ext cx="108001" cy="108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73" y="21600"/>
                </a:moveTo>
                <a:lnTo>
                  <a:pt x="4902" y="21600"/>
                </a:lnTo>
                <a:lnTo>
                  <a:pt x="4902" y="7024"/>
                </a:lnTo>
                <a:lnTo>
                  <a:pt x="273" y="7024"/>
                </a:lnTo>
                <a:lnTo>
                  <a:pt x="273" y="21600"/>
                </a:lnTo>
                <a:cubicBezTo>
                  <a:pt x="273" y="21600"/>
                  <a:pt x="273" y="21600"/>
                  <a:pt x="273" y="21600"/>
                </a:cubicBezTo>
                <a:close/>
                <a:moveTo>
                  <a:pt x="2621" y="0"/>
                </a:moveTo>
                <a:cubicBezTo>
                  <a:pt x="1033" y="0"/>
                  <a:pt x="0" y="1086"/>
                  <a:pt x="0" y="2518"/>
                </a:cubicBezTo>
                <a:cubicBezTo>
                  <a:pt x="0" y="3917"/>
                  <a:pt x="1004" y="5039"/>
                  <a:pt x="2558" y="5039"/>
                </a:cubicBezTo>
                <a:lnTo>
                  <a:pt x="2589" y="5039"/>
                </a:lnTo>
                <a:cubicBezTo>
                  <a:pt x="4203" y="5039"/>
                  <a:pt x="5207" y="3917"/>
                  <a:pt x="5207" y="2518"/>
                </a:cubicBezTo>
                <a:cubicBezTo>
                  <a:pt x="5178" y="1086"/>
                  <a:pt x="4203" y="0"/>
                  <a:pt x="2621" y="0"/>
                </a:cubicBezTo>
                <a:cubicBezTo>
                  <a:pt x="2621" y="0"/>
                  <a:pt x="2621" y="0"/>
                  <a:pt x="2621" y="0"/>
                </a:cubicBezTo>
                <a:close/>
                <a:moveTo>
                  <a:pt x="21600" y="13242"/>
                </a:moveTo>
                <a:lnTo>
                  <a:pt x="21600" y="21600"/>
                </a:lnTo>
                <a:lnTo>
                  <a:pt x="16970" y="21600"/>
                </a:lnTo>
                <a:lnTo>
                  <a:pt x="16970" y="13803"/>
                </a:lnTo>
                <a:cubicBezTo>
                  <a:pt x="16970" y="11844"/>
                  <a:pt x="16299" y="10507"/>
                  <a:pt x="14623" y="10507"/>
                </a:cubicBezTo>
                <a:cubicBezTo>
                  <a:pt x="13345" y="10507"/>
                  <a:pt x="12582" y="11408"/>
                  <a:pt x="12250" y="12280"/>
                </a:cubicBezTo>
                <a:cubicBezTo>
                  <a:pt x="12127" y="12592"/>
                  <a:pt x="12094" y="13025"/>
                  <a:pt x="12094" y="13462"/>
                </a:cubicBezTo>
                <a:lnTo>
                  <a:pt x="12094" y="21600"/>
                </a:lnTo>
                <a:lnTo>
                  <a:pt x="7463" y="21600"/>
                </a:lnTo>
                <a:cubicBezTo>
                  <a:pt x="7463" y="21600"/>
                  <a:pt x="7525" y="8394"/>
                  <a:pt x="7463" y="7024"/>
                </a:cubicBezTo>
                <a:lnTo>
                  <a:pt x="12094" y="7024"/>
                </a:lnTo>
                <a:lnTo>
                  <a:pt x="12094" y="9093"/>
                </a:lnTo>
                <a:cubicBezTo>
                  <a:pt x="12087" y="9106"/>
                  <a:pt x="12074" y="9123"/>
                  <a:pt x="12066" y="9139"/>
                </a:cubicBezTo>
                <a:lnTo>
                  <a:pt x="12094" y="9139"/>
                </a:lnTo>
                <a:lnTo>
                  <a:pt x="12094" y="9093"/>
                </a:lnTo>
                <a:cubicBezTo>
                  <a:pt x="12710" y="8101"/>
                  <a:pt x="13808" y="6683"/>
                  <a:pt x="16269" y="6683"/>
                </a:cubicBezTo>
                <a:cubicBezTo>
                  <a:pt x="19315" y="6683"/>
                  <a:pt x="21600" y="8767"/>
                  <a:pt x="21600" y="13242"/>
                </a:cubicBezTo>
                <a:cubicBezTo>
                  <a:pt x="21600" y="13242"/>
                  <a:pt x="21600" y="13242"/>
                  <a:pt x="21600" y="13242"/>
                </a:cubicBezTo>
                <a:close/>
              </a:path>
            </a:pathLst>
          </a:custGeom>
          <a:solidFill>
            <a:srgbClr val="1DAB4B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>
              <a:solidFill>
                <a:srgbClr val="27AF8F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9" name="Shape 1649">
            <a:extLst>
              <a:ext uri="{FF2B5EF4-FFF2-40B4-BE49-F238E27FC236}">
                <a16:creationId xmlns:a16="http://schemas.microsoft.com/office/drawing/2014/main" id="{B70C83C1-4BBC-4679-380C-735E86ADF78D}"/>
              </a:ext>
            </a:extLst>
          </p:cNvPr>
          <p:cNvSpPr>
            <a:spLocks noChangeAspect="1"/>
          </p:cNvSpPr>
          <p:nvPr/>
        </p:nvSpPr>
        <p:spPr>
          <a:xfrm>
            <a:off x="399233" y="6412105"/>
            <a:ext cx="138773" cy="108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559"/>
                </a:moveTo>
                <a:cubicBezTo>
                  <a:pt x="20805" y="2994"/>
                  <a:pt x="19949" y="3285"/>
                  <a:pt x="19055" y="3417"/>
                </a:cubicBezTo>
                <a:cubicBezTo>
                  <a:pt x="19968" y="2742"/>
                  <a:pt x="20672" y="1676"/>
                  <a:pt x="21003" y="401"/>
                </a:cubicBezTo>
                <a:cubicBezTo>
                  <a:pt x="20147" y="1026"/>
                  <a:pt x="19198" y="1478"/>
                  <a:pt x="18187" y="1722"/>
                </a:cubicBezTo>
                <a:cubicBezTo>
                  <a:pt x="17379" y="665"/>
                  <a:pt x="16228" y="0"/>
                  <a:pt x="14953" y="0"/>
                </a:cubicBezTo>
                <a:cubicBezTo>
                  <a:pt x="12506" y="0"/>
                  <a:pt x="10524" y="2441"/>
                  <a:pt x="10524" y="5454"/>
                </a:cubicBezTo>
                <a:cubicBezTo>
                  <a:pt x="10524" y="5881"/>
                  <a:pt x="10561" y="6298"/>
                  <a:pt x="10637" y="6694"/>
                </a:cubicBezTo>
                <a:cubicBezTo>
                  <a:pt x="6954" y="6468"/>
                  <a:pt x="3689" y="4296"/>
                  <a:pt x="1504" y="998"/>
                </a:cubicBezTo>
                <a:cubicBezTo>
                  <a:pt x="1122" y="1806"/>
                  <a:pt x="903" y="2742"/>
                  <a:pt x="903" y="3739"/>
                </a:cubicBezTo>
                <a:cubicBezTo>
                  <a:pt x="903" y="5631"/>
                  <a:pt x="1686" y="7302"/>
                  <a:pt x="2875" y="8279"/>
                </a:cubicBezTo>
                <a:cubicBezTo>
                  <a:pt x="2149" y="8248"/>
                  <a:pt x="1466" y="8005"/>
                  <a:pt x="868" y="7599"/>
                </a:cubicBezTo>
                <a:cubicBezTo>
                  <a:pt x="868" y="7618"/>
                  <a:pt x="868" y="7641"/>
                  <a:pt x="868" y="7666"/>
                </a:cubicBezTo>
                <a:cubicBezTo>
                  <a:pt x="868" y="10307"/>
                  <a:pt x="2395" y="12512"/>
                  <a:pt x="4423" y="13011"/>
                </a:cubicBezTo>
                <a:cubicBezTo>
                  <a:pt x="4051" y="13134"/>
                  <a:pt x="3658" y="13201"/>
                  <a:pt x="3255" y="13201"/>
                </a:cubicBezTo>
                <a:cubicBezTo>
                  <a:pt x="2970" y="13201"/>
                  <a:pt x="2691" y="13168"/>
                  <a:pt x="2420" y="13106"/>
                </a:cubicBezTo>
                <a:cubicBezTo>
                  <a:pt x="2983" y="15270"/>
                  <a:pt x="4621" y="16846"/>
                  <a:pt x="6561" y="16890"/>
                </a:cubicBezTo>
                <a:cubicBezTo>
                  <a:pt x="5042" y="18353"/>
                  <a:pt x="3134" y="19225"/>
                  <a:pt x="1056" y="19225"/>
                </a:cubicBezTo>
                <a:cubicBezTo>
                  <a:pt x="700" y="19225"/>
                  <a:pt x="347" y="19197"/>
                  <a:pt x="0" y="19149"/>
                </a:cubicBezTo>
                <a:cubicBezTo>
                  <a:pt x="1963" y="20695"/>
                  <a:pt x="4290" y="21600"/>
                  <a:pt x="6791" y="21600"/>
                </a:cubicBezTo>
                <a:cubicBezTo>
                  <a:pt x="14943" y="21600"/>
                  <a:pt x="19401" y="13291"/>
                  <a:pt x="19401" y="6084"/>
                </a:cubicBezTo>
                <a:cubicBezTo>
                  <a:pt x="19401" y="5851"/>
                  <a:pt x="19396" y="5613"/>
                  <a:pt x="19388" y="5380"/>
                </a:cubicBezTo>
                <a:cubicBezTo>
                  <a:pt x="20253" y="4614"/>
                  <a:pt x="21005" y="3652"/>
                  <a:pt x="21600" y="2559"/>
                </a:cubicBezTo>
                <a:cubicBezTo>
                  <a:pt x="21600" y="2559"/>
                  <a:pt x="21600" y="2559"/>
                  <a:pt x="21600" y="2559"/>
                </a:cubicBezTo>
                <a:close/>
              </a:path>
            </a:pathLst>
          </a:custGeom>
          <a:solidFill>
            <a:srgbClr val="1DAB4B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dirty="0">
              <a:solidFill>
                <a:srgbClr val="27AF8F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91591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a903b84-dee7-48ec-bef4-825efbcbf433">
      <Terms xmlns="http://schemas.microsoft.com/office/infopath/2007/PartnerControls"/>
    </lcf76f155ced4ddcb4097134ff3c332f>
    <TaxCatchAll xmlns="1bab102b-4742-4273-8727-b584ff6c0030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FCCD4121116434EB38DDB1D7630CF54" ma:contentTypeVersion="16" ma:contentTypeDescription="Create a new document." ma:contentTypeScope="" ma:versionID="909e08fb08789102953cca046f966004">
  <xsd:schema xmlns:xsd="http://www.w3.org/2001/XMLSchema" xmlns:xs="http://www.w3.org/2001/XMLSchema" xmlns:p="http://schemas.microsoft.com/office/2006/metadata/properties" xmlns:ns2="da903b84-dee7-48ec-bef4-825efbcbf433" xmlns:ns3="1bab102b-4742-4273-8727-b584ff6c0030" targetNamespace="http://schemas.microsoft.com/office/2006/metadata/properties" ma:root="true" ma:fieldsID="72454edd3050049616412f808071655b" ns2:_="" ns3:_="">
    <xsd:import namespace="da903b84-dee7-48ec-bef4-825efbcbf433"/>
    <xsd:import namespace="1bab102b-4742-4273-8727-b584ff6c003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a903b84-dee7-48ec-bef4-825efbcbf43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41e49b88-f36b-4cab-9127-65c90193c9d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bab102b-4742-4273-8727-b584ff6c0030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dbc22da1-8935-4abb-80cc-e9126f187922}" ma:internalName="TaxCatchAll" ma:showField="CatchAllData" ma:web="1bab102b-4742-4273-8727-b584ff6c003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987F666-A879-499D-BBFD-FAF6E2C4BAF3}">
  <ds:schemaRefs>
    <ds:schemaRef ds:uri="http://schemas.microsoft.com/office/2006/metadata/properties"/>
    <ds:schemaRef ds:uri="http://schemas.microsoft.com/office/infopath/2007/PartnerControls"/>
    <ds:schemaRef ds:uri="da903b84-dee7-48ec-bef4-825efbcbf433"/>
    <ds:schemaRef ds:uri="1bab102b-4742-4273-8727-b584ff6c0030"/>
  </ds:schemaRefs>
</ds:datastoreItem>
</file>

<file path=customXml/itemProps2.xml><?xml version="1.0" encoding="utf-8"?>
<ds:datastoreItem xmlns:ds="http://schemas.openxmlformats.org/officeDocument/2006/customXml" ds:itemID="{173AFA13-59F7-47CC-BB97-13105EA549E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a903b84-dee7-48ec-bef4-825efbcbf433"/>
    <ds:schemaRef ds:uri="1bab102b-4742-4273-8727-b584ff6c003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07BAAB0-298B-4614-9762-6163128758C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433</TotalTime>
  <Words>1208</Words>
  <Application>Microsoft Office PowerPoint</Application>
  <PresentationFormat>Widescreen</PresentationFormat>
  <Paragraphs>298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DengXian</vt:lpstr>
      <vt:lpstr>DengXian Light</vt:lpstr>
      <vt:lpstr>Arial</vt:lpstr>
      <vt:lpstr>Calibri</vt:lpstr>
      <vt:lpstr>Calibri Light</vt:lpstr>
      <vt:lpstr>Montserrat Light</vt:lpstr>
      <vt:lpstr>Roboto</vt:lpstr>
      <vt:lpstr>Office Theme</vt:lpstr>
      <vt:lpstr>PowerPoint Presentation</vt:lpstr>
      <vt:lpstr>OVERVIEW</vt:lpstr>
      <vt:lpstr>THE OPPORTUNITY</vt:lpstr>
      <vt:lpstr>SALES</vt:lpstr>
      <vt:lpstr>PROJECT, OPERATIONS &amp; GROWTH</vt:lpstr>
      <vt:lpstr>ESG COMMITTED</vt:lpstr>
      <vt:lpstr>INVESTMENT CASE</vt:lpstr>
      <vt:lpstr>BOARD OF DIRECTORS</vt:lpstr>
      <vt:lpstr>CONTACTS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Isabel de Salis</dc:creator>
  <cp:lastModifiedBy>Isabel de Salis</cp:lastModifiedBy>
  <cp:revision>3</cp:revision>
  <dcterms:created xsi:type="dcterms:W3CDTF">2023-01-17T16:25:43Z</dcterms:created>
  <dcterms:modified xsi:type="dcterms:W3CDTF">2023-01-31T15:07:13Z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0x0101005FCCD4121116434EB38DDB1D7630CF54</vt:lpwstr>
  </property>
  <property fmtid="{D5CDD505-2E9C-101B-9397-08002B2CF9AE}" pid="3" name="MediaServiceImageTags">
    <vt:lpwstr/>
  </property>
</Properties>
</file>